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24"/>
  </p:notesMasterIdLst>
  <p:handoutMasterIdLst>
    <p:handoutMasterId r:id="rId25"/>
  </p:handoutMasterIdLst>
  <p:sldIdLst>
    <p:sldId id="257" r:id="rId6"/>
    <p:sldId id="256" r:id="rId7"/>
    <p:sldId id="258" r:id="rId8"/>
    <p:sldId id="279" r:id="rId9"/>
    <p:sldId id="261" r:id="rId10"/>
    <p:sldId id="262" r:id="rId11"/>
    <p:sldId id="263" r:id="rId12"/>
    <p:sldId id="275" r:id="rId13"/>
    <p:sldId id="283" r:id="rId14"/>
    <p:sldId id="285" r:id="rId15"/>
    <p:sldId id="273" r:id="rId16"/>
    <p:sldId id="259" r:id="rId17"/>
    <p:sldId id="266" r:id="rId18"/>
    <p:sldId id="277" r:id="rId19"/>
    <p:sldId id="278" r:id="rId20"/>
    <p:sldId id="281" r:id="rId21"/>
    <p:sldId id="265" r:id="rId22"/>
    <p:sldId id="284" r:id="rId23"/>
  </p:sldIdLst>
  <p:sldSz cx="18288000" cy="10287000"/>
  <p:notesSz cx="6858000" cy="9926638"/>
  <p:embeddedFontLst>
    <p:embeddedFont>
      <p:font typeface="72 Monospace" panose="020B0509030603020204" pitchFamily="49" charset="0"/>
      <p:regular r:id="rId26"/>
      <p:bold r:id="rId27"/>
    </p:embeddedFont>
    <p:embeddedFont>
      <p:font typeface="Bahnschrift Light" panose="020B0502040204020203" pitchFamily="34" charset="0"/>
      <p:regular r:id="rId28"/>
    </p:embeddedFont>
    <p:embeddedFont>
      <p:font typeface="Bahnschrift SemiBold" panose="020B0502040204020203" pitchFamily="34" charset="0"/>
      <p:bold r:id="rId29"/>
    </p:embeddedFont>
    <p:embeddedFont>
      <p:font typeface="Bahnschrift SemiLight" panose="020B0502040204020203" pitchFamily="34" charset="0"/>
      <p:regular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yanmar Text" panose="020B0502040204020203" pitchFamily="34" charset="0"/>
      <p:regular r:id="rId35"/>
      <p:bold r:id="rId36"/>
    </p:embeddedFont>
    <p:embeddedFont>
      <p:font typeface="Segoe UI" panose="020B0502040204020203" pitchFamily="34" charset="0"/>
      <p:regular r:id="rId37"/>
      <p:bold r:id="rId38"/>
      <p:italic r:id="rId39"/>
      <p:boldItalic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46" autoAdjust="0"/>
  </p:normalViewPr>
  <p:slideViewPr>
    <p:cSldViewPr>
      <p:cViewPr>
        <p:scale>
          <a:sx n="44" d="100"/>
          <a:sy n="44" d="100"/>
        </p:scale>
        <p:origin x="792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9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4.fntdata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6.fntdata"/><Relationship Id="rId44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Finansiranje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6C-45CA-A439-D6084C014A3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6C-45CA-A439-D6084C014A3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6C-45CA-A439-D6084C014A3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B6C-45CA-A439-D6084C014A3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0B6C-45CA-A439-D6084C014A3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0B6C-45CA-A439-D6084C014A39}"/>
              </c:ext>
            </c:extLst>
          </c:dPt>
          <c:cat>
            <c:numRef>
              <c:f>Sheet1!$A$2:$A$7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16.666666666666668</c:v>
                </c:pt>
                <c:pt idx="1">
                  <c:v>16.666666666666668</c:v>
                </c:pt>
                <c:pt idx="2">
                  <c:v>16.666666666666668</c:v>
                </c:pt>
                <c:pt idx="3">
                  <c:v>16.666666666666668</c:v>
                </c:pt>
                <c:pt idx="4">
                  <c:v>16.666666666666668</c:v>
                </c:pt>
                <c:pt idx="5">
                  <c:v>16.666666666666668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29-674A-A2E6-BA34E9A28D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68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259FCA-0D70-4BEE-95C1-E84C6A311FC8}" type="doc">
      <dgm:prSet loTypeId="urn:microsoft.com/office/officeart/2005/8/layout/venn2" loCatId="relationship" qsTypeId="urn:microsoft.com/office/officeart/2005/8/quickstyle/3d4" qsCatId="3D" csTypeId="urn:microsoft.com/office/officeart/2005/8/colors/colorful2" csCatId="colorful" phldr="1"/>
      <dgm:spPr/>
      <dgm:t>
        <a:bodyPr/>
        <a:lstStyle/>
        <a:p>
          <a:endParaRPr lang="bs-Latn-BA"/>
        </a:p>
      </dgm:t>
    </dgm:pt>
    <dgm:pt modelId="{E26195FB-DC36-4DB0-8569-9C8B16F384E7}">
      <dgm:prSet phldrT="[Text]"/>
      <dgm:spPr/>
      <dgm:t>
        <a:bodyPr/>
        <a:lstStyle/>
        <a:p>
          <a:r>
            <a:rPr lang="bs-Latn-BA" b="1" dirty="0">
              <a:latin typeface="Bahnschrift SemiBold" panose="020B0502040204020203" pitchFamily="34" charset="0"/>
            </a:rPr>
            <a:t>TAM</a:t>
          </a:r>
        </a:p>
      </dgm:t>
    </dgm:pt>
    <dgm:pt modelId="{B871E37F-35E8-40B4-AF6F-6979F5DED502}" type="parTrans" cxnId="{29A5A8AD-DCF6-4A26-B1F1-F2E272775074}">
      <dgm:prSet/>
      <dgm:spPr/>
      <dgm:t>
        <a:bodyPr/>
        <a:lstStyle/>
        <a:p>
          <a:endParaRPr lang="bs-Latn-BA"/>
        </a:p>
      </dgm:t>
    </dgm:pt>
    <dgm:pt modelId="{11177AFD-09DB-4640-A46F-0125603B8209}" type="sibTrans" cxnId="{29A5A8AD-DCF6-4A26-B1F1-F2E272775074}">
      <dgm:prSet/>
      <dgm:spPr/>
      <dgm:t>
        <a:bodyPr/>
        <a:lstStyle/>
        <a:p>
          <a:endParaRPr lang="bs-Latn-BA"/>
        </a:p>
      </dgm:t>
    </dgm:pt>
    <dgm:pt modelId="{7DE8CCDD-4E50-42E2-9F91-29A3C1228670}">
      <dgm:prSet phldrT="[Text]"/>
      <dgm:spPr/>
      <dgm:t>
        <a:bodyPr/>
        <a:lstStyle/>
        <a:p>
          <a:r>
            <a:rPr lang="bs-Latn-BA" dirty="0">
              <a:latin typeface="Bahnschrift SemiBold" panose="020B0502040204020203" pitchFamily="34" charset="0"/>
            </a:rPr>
            <a:t>SAM</a:t>
          </a:r>
        </a:p>
      </dgm:t>
    </dgm:pt>
    <dgm:pt modelId="{A240093D-86D5-41D9-B3AC-71C73FA00285}" type="parTrans" cxnId="{F4DF3FE7-672A-48E9-83E8-F3BB70D4B643}">
      <dgm:prSet/>
      <dgm:spPr/>
      <dgm:t>
        <a:bodyPr/>
        <a:lstStyle/>
        <a:p>
          <a:endParaRPr lang="bs-Latn-BA"/>
        </a:p>
      </dgm:t>
    </dgm:pt>
    <dgm:pt modelId="{6D6E6376-9693-4F21-817E-69E078838870}" type="sibTrans" cxnId="{F4DF3FE7-672A-48E9-83E8-F3BB70D4B643}">
      <dgm:prSet/>
      <dgm:spPr/>
      <dgm:t>
        <a:bodyPr/>
        <a:lstStyle/>
        <a:p>
          <a:endParaRPr lang="bs-Latn-BA"/>
        </a:p>
      </dgm:t>
    </dgm:pt>
    <dgm:pt modelId="{6A96DACC-7870-42FC-8889-20051FE67C3B}">
      <dgm:prSet phldrT="[Text]"/>
      <dgm:spPr/>
      <dgm:t>
        <a:bodyPr/>
        <a:lstStyle/>
        <a:p>
          <a:r>
            <a:rPr lang="bs-Latn-BA" dirty="0">
              <a:latin typeface="Bahnschrift SemiBold" panose="020B0502040204020203" pitchFamily="34" charset="0"/>
            </a:rPr>
            <a:t>SOM /</a:t>
          </a:r>
          <a:br>
            <a:rPr lang="bs-Latn-BA" dirty="0">
              <a:latin typeface="Bahnschrift SemiBold" panose="020B0502040204020203" pitchFamily="34" charset="0"/>
            </a:rPr>
          </a:br>
          <a:r>
            <a:rPr lang="bs-Latn-BA" dirty="0">
              <a:latin typeface="Bahnschrift SemiBold" panose="020B0502040204020203" pitchFamily="34" charset="0"/>
            </a:rPr>
            <a:t>Target </a:t>
          </a:r>
          <a:r>
            <a:rPr lang="bs-Latn-BA" dirty="0" err="1">
              <a:latin typeface="Bahnschrift SemiBold" panose="020B0502040204020203" pitchFamily="34" charset="0"/>
            </a:rPr>
            <a:t>market</a:t>
          </a:r>
          <a:endParaRPr lang="bs-Latn-BA" dirty="0">
            <a:latin typeface="Bahnschrift SemiBold" panose="020B0502040204020203" pitchFamily="34" charset="0"/>
          </a:endParaRPr>
        </a:p>
      </dgm:t>
    </dgm:pt>
    <dgm:pt modelId="{F431D417-EC0F-4393-B97D-4744A34A0405}" type="parTrans" cxnId="{97EC5DE6-32A9-4981-9F9A-469B1298093F}">
      <dgm:prSet/>
      <dgm:spPr/>
      <dgm:t>
        <a:bodyPr/>
        <a:lstStyle/>
        <a:p>
          <a:endParaRPr lang="bs-Latn-BA"/>
        </a:p>
      </dgm:t>
    </dgm:pt>
    <dgm:pt modelId="{E0510DD8-AE43-48F7-9705-EF837E52D774}" type="sibTrans" cxnId="{97EC5DE6-32A9-4981-9F9A-469B1298093F}">
      <dgm:prSet/>
      <dgm:spPr/>
      <dgm:t>
        <a:bodyPr/>
        <a:lstStyle/>
        <a:p>
          <a:endParaRPr lang="bs-Latn-BA"/>
        </a:p>
      </dgm:t>
    </dgm:pt>
    <dgm:pt modelId="{D375E82A-FD94-4B90-AE33-1D0267F55A7B}" type="pres">
      <dgm:prSet presAssocID="{36259FCA-0D70-4BEE-95C1-E84C6A311FC8}" presName="Name0" presStyleCnt="0">
        <dgm:presLayoutVars>
          <dgm:chMax val="7"/>
          <dgm:resizeHandles val="exact"/>
        </dgm:presLayoutVars>
      </dgm:prSet>
      <dgm:spPr/>
    </dgm:pt>
    <dgm:pt modelId="{7071AE98-0865-439D-B71F-F6B794E528FE}" type="pres">
      <dgm:prSet presAssocID="{36259FCA-0D70-4BEE-95C1-E84C6A311FC8}" presName="comp1" presStyleCnt="0"/>
      <dgm:spPr/>
    </dgm:pt>
    <dgm:pt modelId="{B8BA582E-CC7C-4077-9467-D174C0EFAA12}" type="pres">
      <dgm:prSet presAssocID="{36259FCA-0D70-4BEE-95C1-E84C6A311FC8}" presName="circle1" presStyleLbl="node1" presStyleIdx="0" presStyleCnt="3" custLinFactNeighborX="-534"/>
      <dgm:spPr/>
    </dgm:pt>
    <dgm:pt modelId="{826970ED-6B6A-4A7D-A9E8-CCAE051A5084}" type="pres">
      <dgm:prSet presAssocID="{36259FCA-0D70-4BEE-95C1-E84C6A311FC8}" presName="c1text" presStyleLbl="node1" presStyleIdx="0" presStyleCnt="3">
        <dgm:presLayoutVars>
          <dgm:bulletEnabled val="1"/>
        </dgm:presLayoutVars>
      </dgm:prSet>
      <dgm:spPr/>
    </dgm:pt>
    <dgm:pt modelId="{37646DCC-4FCF-4A38-A520-7D5C85B2D7B1}" type="pres">
      <dgm:prSet presAssocID="{36259FCA-0D70-4BEE-95C1-E84C6A311FC8}" presName="comp2" presStyleCnt="0"/>
      <dgm:spPr/>
    </dgm:pt>
    <dgm:pt modelId="{5979BD42-51F4-435C-B951-C8BCB24F057B}" type="pres">
      <dgm:prSet presAssocID="{36259FCA-0D70-4BEE-95C1-E84C6A311FC8}" presName="circle2" presStyleLbl="node1" presStyleIdx="1" presStyleCnt="3"/>
      <dgm:spPr/>
    </dgm:pt>
    <dgm:pt modelId="{688F20B4-1536-492C-A328-C69B77F27A9D}" type="pres">
      <dgm:prSet presAssocID="{36259FCA-0D70-4BEE-95C1-E84C6A311FC8}" presName="c2text" presStyleLbl="node1" presStyleIdx="1" presStyleCnt="3">
        <dgm:presLayoutVars>
          <dgm:bulletEnabled val="1"/>
        </dgm:presLayoutVars>
      </dgm:prSet>
      <dgm:spPr/>
    </dgm:pt>
    <dgm:pt modelId="{318860DD-F640-4B96-8FF3-F2E6B8ACD0B4}" type="pres">
      <dgm:prSet presAssocID="{36259FCA-0D70-4BEE-95C1-E84C6A311FC8}" presName="comp3" presStyleCnt="0"/>
      <dgm:spPr/>
    </dgm:pt>
    <dgm:pt modelId="{2AF0ED48-4417-4164-9E37-C57E04C3F99F}" type="pres">
      <dgm:prSet presAssocID="{36259FCA-0D70-4BEE-95C1-E84C6A311FC8}" presName="circle3" presStyleLbl="node1" presStyleIdx="2" presStyleCnt="3"/>
      <dgm:spPr/>
    </dgm:pt>
    <dgm:pt modelId="{CCCBDB65-26AE-4AFF-8760-BC42CE74CDFC}" type="pres">
      <dgm:prSet presAssocID="{36259FCA-0D70-4BEE-95C1-E84C6A311FC8}" presName="c3text" presStyleLbl="node1" presStyleIdx="2" presStyleCnt="3">
        <dgm:presLayoutVars>
          <dgm:bulletEnabled val="1"/>
        </dgm:presLayoutVars>
      </dgm:prSet>
      <dgm:spPr/>
    </dgm:pt>
  </dgm:ptLst>
  <dgm:cxnLst>
    <dgm:cxn modelId="{FC932035-D8F5-4DF2-9195-4B97E99FD3E1}" type="presOf" srcId="{6A96DACC-7870-42FC-8889-20051FE67C3B}" destId="{2AF0ED48-4417-4164-9E37-C57E04C3F99F}" srcOrd="0" destOrd="0" presId="urn:microsoft.com/office/officeart/2005/8/layout/venn2"/>
    <dgm:cxn modelId="{D93A9650-05F7-4C34-8D44-072844BF9365}" type="presOf" srcId="{6A96DACC-7870-42FC-8889-20051FE67C3B}" destId="{CCCBDB65-26AE-4AFF-8760-BC42CE74CDFC}" srcOrd="1" destOrd="0" presId="urn:microsoft.com/office/officeart/2005/8/layout/venn2"/>
    <dgm:cxn modelId="{705C3684-F5B8-4F8B-94A0-39EAD343556D}" type="presOf" srcId="{7DE8CCDD-4E50-42E2-9F91-29A3C1228670}" destId="{5979BD42-51F4-435C-B951-C8BCB24F057B}" srcOrd="0" destOrd="0" presId="urn:microsoft.com/office/officeart/2005/8/layout/venn2"/>
    <dgm:cxn modelId="{C12A9B8C-4821-4885-8808-03754DDDAC99}" type="presOf" srcId="{E26195FB-DC36-4DB0-8569-9C8B16F384E7}" destId="{826970ED-6B6A-4A7D-A9E8-CCAE051A5084}" srcOrd="1" destOrd="0" presId="urn:microsoft.com/office/officeart/2005/8/layout/venn2"/>
    <dgm:cxn modelId="{259045A2-6A61-4C7F-BF9E-8CA60546D9FB}" type="presOf" srcId="{E26195FB-DC36-4DB0-8569-9C8B16F384E7}" destId="{B8BA582E-CC7C-4077-9467-D174C0EFAA12}" srcOrd="0" destOrd="0" presId="urn:microsoft.com/office/officeart/2005/8/layout/venn2"/>
    <dgm:cxn modelId="{29A5A8AD-DCF6-4A26-B1F1-F2E272775074}" srcId="{36259FCA-0D70-4BEE-95C1-E84C6A311FC8}" destId="{E26195FB-DC36-4DB0-8569-9C8B16F384E7}" srcOrd="0" destOrd="0" parTransId="{B871E37F-35E8-40B4-AF6F-6979F5DED502}" sibTransId="{11177AFD-09DB-4640-A46F-0125603B8209}"/>
    <dgm:cxn modelId="{DAC724CF-9174-41F0-8211-F66575CBA323}" type="presOf" srcId="{36259FCA-0D70-4BEE-95C1-E84C6A311FC8}" destId="{D375E82A-FD94-4B90-AE33-1D0267F55A7B}" srcOrd="0" destOrd="0" presId="urn:microsoft.com/office/officeart/2005/8/layout/venn2"/>
    <dgm:cxn modelId="{97EC5DE6-32A9-4981-9F9A-469B1298093F}" srcId="{36259FCA-0D70-4BEE-95C1-E84C6A311FC8}" destId="{6A96DACC-7870-42FC-8889-20051FE67C3B}" srcOrd="2" destOrd="0" parTransId="{F431D417-EC0F-4393-B97D-4744A34A0405}" sibTransId="{E0510DD8-AE43-48F7-9705-EF837E52D774}"/>
    <dgm:cxn modelId="{F4DF3FE7-672A-48E9-83E8-F3BB70D4B643}" srcId="{36259FCA-0D70-4BEE-95C1-E84C6A311FC8}" destId="{7DE8CCDD-4E50-42E2-9F91-29A3C1228670}" srcOrd="1" destOrd="0" parTransId="{A240093D-86D5-41D9-B3AC-71C73FA00285}" sibTransId="{6D6E6376-9693-4F21-817E-69E078838870}"/>
    <dgm:cxn modelId="{65C7BBFD-FC8E-4642-BF2B-80F26B977EC8}" type="presOf" srcId="{7DE8CCDD-4E50-42E2-9F91-29A3C1228670}" destId="{688F20B4-1536-492C-A328-C69B77F27A9D}" srcOrd="1" destOrd="0" presId="urn:microsoft.com/office/officeart/2005/8/layout/venn2"/>
    <dgm:cxn modelId="{3FE01AB9-7A6B-4381-AE92-CCB50AAC15A3}" type="presParOf" srcId="{D375E82A-FD94-4B90-AE33-1D0267F55A7B}" destId="{7071AE98-0865-439D-B71F-F6B794E528FE}" srcOrd="0" destOrd="0" presId="urn:microsoft.com/office/officeart/2005/8/layout/venn2"/>
    <dgm:cxn modelId="{DD2860CF-956F-40DD-87A6-6ABB070B7947}" type="presParOf" srcId="{7071AE98-0865-439D-B71F-F6B794E528FE}" destId="{B8BA582E-CC7C-4077-9467-D174C0EFAA12}" srcOrd="0" destOrd="0" presId="urn:microsoft.com/office/officeart/2005/8/layout/venn2"/>
    <dgm:cxn modelId="{83CF91A4-072E-4386-8C68-405086D1A7DC}" type="presParOf" srcId="{7071AE98-0865-439D-B71F-F6B794E528FE}" destId="{826970ED-6B6A-4A7D-A9E8-CCAE051A5084}" srcOrd="1" destOrd="0" presId="urn:microsoft.com/office/officeart/2005/8/layout/venn2"/>
    <dgm:cxn modelId="{FFBDDA3A-7FBB-4F3A-9339-55F09CDB9ADD}" type="presParOf" srcId="{D375E82A-FD94-4B90-AE33-1D0267F55A7B}" destId="{37646DCC-4FCF-4A38-A520-7D5C85B2D7B1}" srcOrd="1" destOrd="0" presId="urn:microsoft.com/office/officeart/2005/8/layout/venn2"/>
    <dgm:cxn modelId="{1CEAA009-BF5A-4F1F-9DF0-EDB0FDE267FD}" type="presParOf" srcId="{37646DCC-4FCF-4A38-A520-7D5C85B2D7B1}" destId="{5979BD42-51F4-435C-B951-C8BCB24F057B}" srcOrd="0" destOrd="0" presId="urn:microsoft.com/office/officeart/2005/8/layout/venn2"/>
    <dgm:cxn modelId="{8D78A00F-05EC-476F-9321-364CE6424182}" type="presParOf" srcId="{37646DCC-4FCF-4A38-A520-7D5C85B2D7B1}" destId="{688F20B4-1536-492C-A328-C69B77F27A9D}" srcOrd="1" destOrd="0" presId="urn:microsoft.com/office/officeart/2005/8/layout/venn2"/>
    <dgm:cxn modelId="{19046A34-EFD6-4382-911C-5D4EB431F43E}" type="presParOf" srcId="{D375E82A-FD94-4B90-AE33-1D0267F55A7B}" destId="{318860DD-F640-4B96-8FF3-F2E6B8ACD0B4}" srcOrd="2" destOrd="0" presId="urn:microsoft.com/office/officeart/2005/8/layout/venn2"/>
    <dgm:cxn modelId="{A386DC1A-5DD6-459B-81ED-9349F75C3744}" type="presParOf" srcId="{318860DD-F640-4B96-8FF3-F2E6B8ACD0B4}" destId="{2AF0ED48-4417-4164-9E37-C57E04C3F99F}" srcOrd="0" destOrd="0" presId="urn:microsoft.com/office/officeart/2005/8/layout/venn2"/>
    <dgm:cxn modelId="{0D13FD46-1924-4EE7-BEAC-8633CC296D5D}" type="presParOf" srcId="{318860DD-F640-4B96-8FF3-F2E6B8ACD0B4}" destId="{CCCBDB65-26AE-4AFF-8760-BC42CE74CDF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BA582E-CC7C-4077-9467-D174C0EFAA12}">
      <dsp:nvSpPr>
        <dsp:cNvPr id="0" name=""/>
        <dsp:cNvSpPr/>
      </dsp:nvSpPr>
      <dsp:spPr>
        <a:xfrm>
          <a:off x="83655" y="0"/>
          <a:ext cx="4382325" cy="438232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900" b="1" kern="1200" dirty="0">
              <a:latin typeface="Bahnschrift SemiBold" panose="020B0502040204020203" pitchFamily="34" charset="0"/>
            </a:rPr>
            <a:t>TAM</a:t>
          </a:r>
        </a:p>
      </dsp:txBody>
      <dsp:txXfrm>
        <a:off x="1509007" y="219116"/>
        <a:ext cx="1531622" cy="657348"/>
      </dsp:txXfrm>
    </dsp:sp>
    <dsp:sp modelId="{5979BD42-51F4-435C-B951-C8BCB24F057B}">
      <dsp:nvSpPr>
        <dsp:cNvPr id="0" name=""/>
        <dsp:cNvSpPr/>
      </dsp:nvSpPr>
      <dsp:spPr>
        <a:xfrm>
          <a:off x="654848" y="1095581"/>
          <a:ext cx="3286743" cy="3286743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900" kern="1200" dirty="0">
              <a:latin typeface="Bahnschrift SemiBold" panose="020B0502040204020203" pitchFamily="34" charset="0"/>
            </a:rPr>
            <a:t>SAM</a:t>
          </a:r>
        </a:p>
      </dsp:txBody>
      <dsp:txXfrm>
        <a:off x="1532408" y="1301002"/>
        <a:ext cx="1531622" cy="616264"/>
      </dsp:txXfrm>
    </dsp:sp>
    <dsp:sp modelId="{2AF0ED48-4417-4164-9E37-C57E04C3F99F}">
      <dsp:nvSpPr>
        <dsp:cNvPr id="0" name=""/>
        <dsp:cNvSpPr/>
      </dsp:nvSpPr>
      <dsp:spPr>
        <a:xfrm>
          <a:off x="1202638" y="2191162"/>
          <a:ext cx="2191162" cy="2191162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s-Latn-BA" sz="1900" kern="1200" dirty="0">
              <a:latin typeface="Bahnschrift SemiBold" panose="020B0502040204020203" pitchFamily="34" charset="0"/>
            </a:rPr>
            <a:t>SOM /</a:t>
          </a:r>
          <a:br>
            <a:rPr lang="bs-Latn-BA" sz="1900" kern="1200" dirty="0">
              <a:latin typeface="Bahnschrift SemiBold" panose="020B0502040204020203" pitchFamily="34" charset="0"/>
            </a:rPr>
          </a:br>
          <a:r>
            <a:rPr lang="bs-Latn-BA" sz="1900" kern="1200" dirty="0">
              <a:latin typeface="Bahnschrift SemiBold" panose="020B0502040204020203" pitchFamily="34" charset="0"/>
            </a:rPr>
            <a:t>Target </a:t>
          </a:r>
          <a:r>
            <a:rPr lang="bs-Latn-BA" sz="1900" kern="1200" dirty="0" err="1">
              <a:latin typeface="Bahnschrift SemiBold" panose="020B0502040204020203" pitchFamily="34" charset="0"/>
            </a:rPr>
            <a:t>market</a:t>
          </a:r>
          <a:endParaRPr lang="bs-Latn-BA" sz="1900" kern="1200" dirty="0">
            <a:latin typeface="Bahnschrift SemiBold" panose="020B0502040204020203" pitchFamily="34" charset="0"/>
          </a:endParaRPr>
        </a:p>
      </dsp:txBody>
      <dsp:txXfrm>
        <a:off x="1523527" y="2738953"/>
        <a:ext cx="1549385" cy="10955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33F4448-C25E-4958-89AE-4DEB976AB9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3981AC-EA97-46F3-A629-33A9FFA945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5BB7A-C3E8-4F9D-B318-1549E9ECD0B9}" type="datetimeFigureOut">
              <a:rPr lang="bs-Latn-BA" smtClean="0"/>
              <a:t>23. 11. 2022.</a:t>
            </a:fld>
            <a:endParaRPr lang="bs-Latn-B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D915A-B9D7-4691-A37D-8C703A28F53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s-Latn-B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EA53BE-B34C-43C6-AF47-9288C7B9F0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C1F21-4484-40F8-8F50-0726A0570F3D}" type="slidenum">
              <a:rPr lang="bs-Latn-BA" smtClean="0"/>
              <a:t>‹#›</a:t>
            </a:fld>
            <a:endParaRPr lang="bs-Latn-BA"/>
          </a:p>
        </p:txBody>
      </p:sp>
    </p:spTree>
    <p:extLst>
      <p:ext uri="{BB962C8B-B14F-4D97-AF65-F5344CB8AC3E}">
        <p14:creationId xmlns:p14="http://schemas.microsoft.com/office/powerpoint/2010/main" val="924596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1D7B8-402D-41BE-829A-9A6807B4C0AB}" type="datetimeFigureOut">
              <a:rPr lang="en-US" smtClean="0"/>
              <a:t>11/23/2022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4E16C-8EA5-4EEF-A972-816576AA4D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8639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95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73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964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2930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7223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728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142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524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931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91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60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609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683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457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513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32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71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s-Latn-BA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54E16C-8EA5-4EEF-A972-816576AA4DE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884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2.svg"/><Relationship Id="rId4" Type="http://schemas.openxmlformats.org/officeDocument/2006/relationships/image" Target="../media/image5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13913" y="490118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279900" y="3543300"/>
            <a:ext cx="6949700" cy="3261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800"/>
              </a:lnSpc>
            </a:pPr>
            <a:r>
              <a:rPr lang="en-US" sz="6000" b="1" dirty="0" err="1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Kako</a:t>
            </a:r>
            <a:r>
              <a:rPr lang="en-US" sz="6000" b="1" kern="1200" dirty="0">
                <a:solidFill>
                  <a:srgbClr val="FFFFFF"/>
                </a:solidFill>
                <a:latin typeface="Bahnschrift SemiBold" panose="020B0502040204020203" pitchFamily="34" charset="0"/>
                <a:ea typeface="+mj-ea"/>
                <a:cs typeface="72 Monospace" panose="020B0509030603020204" pitchFamily="49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koristiti</a:t>
            </a:r>
            <a:r>
              <a:rPr lang="en-US" sz="6000" b="1" dirty="0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ovaj</a:t>
            </a:r>
            <a:r>
              <a:rPr lang="en-US" sz="6000" b="1" dirty="0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 template</a:t>
            </a:r>
            <a:r>
              <a:rPr lang="bs-Latn-BA" sz="6000" b="1" dirty="0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 da snimite </a:t>
            </a:r>
            <a:r>
              <a:rPr lang="bs-Latn-BA" sz="6000" b="1" dirty="0" err="1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pitch</a:t>
            </a:r>
            <a:r>
              <a:rPr lang="bs-Latn-BA" sz="6000" b="1" dirty="0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 video?</a:t>
            </a:r>
            <a:r>
              <a:rPr lang="en-US" sz="6000" b="1" dirty="0">
                <a:solidFill>
                  <a:srgbClr val="000000"/>
                </a:solidFill>
                <a:latin typeface="Bahnschrift SemiBold" panose="020B0502040204020203" pitchFamily="34" charset="0"/>
                <a:cs typeface="72 Monospace" panose="020B0509030603020204" pitchFamily="49" charset="0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9302147" y="1375708"/>
            <a:ext cx="8081653" cy="323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Elemente</a:t>
            </a:r>
            <a:r>
              <a:rPr lang="en-US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unutar</a:t>
            </a:r>
            <a:r>
              <a:rPr lang="en-US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bs-Latn-BA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slajdova</a:t>
            </a:r>
            <a:r>
              <a:rPr lang="en-US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možete </a:t>
            </a:r>
            <a:r>
              <a:rPr lang="en-US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prilagodit</a:t>
            </a:r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i</a:t>
            </a:r>
            <a:r>
              <a:rPr lang="en-US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svojim</a:t>
            </a:r>
            <a:r>
              <a:rPr lang="en-US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potrebama</a:t>
            </a:r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. 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42495" y="1358184"/>
            <a:ext cx="467670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01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29230" y="3238500"/>
            <a:ext cx="7930069" cy="6463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Dobar </a:t>
            </a:r>
            <a:r>
              <a:rPr lang="bs-Latn-BA" sz="2100" dirty="0" err="1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pitch</a:t>
            </a:r>
            <a:r>
              <a:rPr lang="bs-Latn-BA" sz="2100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 se svodi na balans emocionalnih i poslovnih potreba, a odlikuju ga jednostavnost i suština.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325302" y="4229100"/>
            <a:ext cx="7930068" cy="4493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Budite PRECIZNI I JASNI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Koristite SLIKE kako biste približili vašu ideju 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Ne pišite mnogo teksta na slajdovima – ostavite ključne riječi koje treba da UHVATE PAŽNJU i da se ZAPAMTE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Nemojte čitati tekst sa slajdova – ponavljamo, KLJUČNE RIJEČI, SLIKE, BROJEVI su cilj prezentacije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Navedite KONKRETNE BROJEVE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Ograničite vrijeme prezentovanja do 5 MINUTA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Objasnite SRŽ i nemojte izgubiti NIT 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Preporučeno je da pitch prezentacija ima 10 ključnih slajdova, ali može sadržati i više</a:t>
            </a:r>
          </a:p>
          <a:p>
            <a:pPr algn="just">
              <a:spcAft>
                <a:spcPts val="600"/>
              </a:spcAft>
            </a:pPr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I najvažnije - UVJEŽBAJTE svoju prezentaciju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447730" y="2272584"/>
            <a:ext cx="467670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47730" y="3339384"/>
            <a:ext cx="467670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03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7115747" y="9179731"/>
            <a:ext cx="268055" cy="350711"/>
            <a:chOff x="0" y="0"/>
            <a:chExt cx="357406" cy="467614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4" name="TextBox 4">
            <a:extLst>
              <a:ext uri="{FF2B5EF4-FFF2-40B4-BE49-F238E27FC236}">
                <a16:creationId xmlns:a16="http://schemas.microsoft.com/office/drawing/2014/main" id="{2FA03264-07DB-4636-BA38-FE296372A5DE}"/>
              </a:ext>
            </a:extLst>
          </p:cNvPr>
          <p:cNvSpPr txBox="1"/>
          <p:nvPr/>
        </p:nvSpPr>
        <p:spPr>
          <a:xfrm>
            <a:off x="9302147" y="2022038"/>
            <a:ext cx="7786516" cy="12926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bs-Latn-BA" sz="210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Broj slajdova možete smanjiti, ali zapamtite da je potrebno (makar u usmenoj formi) dostaviti odgovore na pitanja postavljena u prezentaciji.</a:t>
            </a:r>
          </a:p>
          <a:p>
            <a:pPr algn="just"/>
            <a:endParaRPr lang="bs-Latn-BA" sz="2100">
              <a:solidFill>
                <a:srgbClr val="000000"/>
              </a:solidFill>
              <a:latin typeface="Bahnschrift SemiLight" panose="020B0502040204020203" pitchFamily="34" charset="0"/>
              <a:cs typeface="72 Monospace" panose="020B0509030603020204" pitchFamily="49" charset="0"/>
            </a:endParaRPr>
          </a:p>
        </p:txBody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97AFE726-967F-4D2C-854B-3F23EAADD3B4}"/>
              </a:ext>
            </a:extLst>
          </p:cNvPr>
          <p:cNvSpPr txBox="1"/>
          <p:nvPr/>
        </p:nvSpPr>
        <p:spPr>
          <a:xfrm>
            <a:off x="8442495" y="5853984"/>
            <a:ext cx="467670" cy="3623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0</a:t>
            </a:r>
            <a:r>
              <a:rPr lang="bs-Latn-BA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72 Monospace" panose="020B0509030603020204" pitchFamily="49" charset="0"/>
              </a:rPr>
              <a:t>4</a:t>
            </a:r>
            <a:endParaRPr lang="en-US" sz="2200" b="1" dirty="0">
              <a:solidFill>
                <a:srgbClr val="000000"/>
              </a:solidFill>
              <a:latin typeface="Bahnschrift SemiLight" panose="020B0502040204020203" pitchFamily="34" charset="0"/>
              <a:cs typeface="72 Monospace" panose="020B0509030603020204" pitchFamily="49" charset="0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301FA8-15C1-4852-8AA3-A4990DEC7E2D}"/>
              </a:ext>
            </a:extLst>
          </p:cNvPr>
          <p:cNvCxnSpPr/>
          <p:nvPr/>
        </p:nvCxnSpPr>
        <p:spPr>
          <a:xfrm>
            <a:off x="9143999" y="1236660"/>
            <a:ext cx="0" cy="7605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">
            <a:extLst>
              <a:ext uri="{FF2B5EF4-FFF2-40B4-BE49-F238E27FC236}">
                <a16:creationId xmlns:a16="http://schemas.microsoft.com/office/drawing/2014/main" id="{C2CDC162-9B92-43F6-8E56-C7F3013D4B13}"/>
              </a:ext>
            </a:extLst>
          </p:cNvPr>
          <p:cNvSpPr/>
          <p:nvPr/>
        </p:nvSpPr>
        <p:spPr>
          <a:xfrm>
            <a:off x="440580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" name="TextBox 2"/>
          <p:cNvSpPr txBox="1"/>
          <p:nvPr/>
        </p:nvSpPr>
        <p:spPr>
          <a:xfrm>
            <a:off x="805842" y="978282"/>
            <a:ext cx="15729558" cy="1623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3"/>
              </a:lnSpc>
            </a:pPr>
            <a:r>
              <a:rPr lang="bs-Latn-BA" sz="5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MATRICA PROCJENE ISPUNJENJA POŽELJNIH KARAKTERISTIKA/FUNKCIONALNOSTI  </a:t>
            </a:r>
            <a:endParaRPr lang="en-US" sz="54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67778" y="1486826"/>
            <a:ext cx="3864456" cy="4019348"/>
          </a:xfrm>
          <a:prstGeom prst="rect">
            <a:avLst/>
          </a:prstGeom>
        </p:spPr>
        <p:txBody>
          <a:bodyPr lIns="76200" tIns="76200" rIns="76200" bIns="76200" rtlCol="0" anchor="ctr"/>
          <a:lstStyle/>
          <a:p>
            <a:pPr algn="ctr">
              <a:lnSpc>
                <a:spcPts val="2858"/>
              </a:lnSpc>
            </a:pPr>
            <a:endParaRPr sz="2700">
              <a:solidFill>
                <a:schemeClr val="accent6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4320BC98-6DF8-4556-B73F-DFE0BA335282}"/>
              </a:ext>
            </a:extLst>
          </p:cNvPr>
          <p:cNvSpPr txBox="1"/>
          <p:nvPr/>
        </p:nvSpPr>
        <p:spPr>
          <a:xfrm>
            <a:off x="805842" y="2931999"/>
            <a:ext cx="13016767" cy="3755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ts val="1200"/>
              </a:spcBef>
              <a:spcAft>
                <a:spcPts val="1200"/>
              </a:spcAft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Dokažite da stvarno poznajete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očekivanja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kupaca/korisnika, ali i ono šta nudi  konkurencija!</a:t>
            </a: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21791AC4-9A29-4894-890D-88FDB6CB7C06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3C9C96F6-05F4-4F54-A4E3-EC7F738F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E14B832D-31CD-481B-B604-A153BA523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E1D592D-93AC-4D4C-981D-1A46E33868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468858"/>
              </p:ext>
            </p:extLst>
          </p:nvPr>
        </p:nvGraphicFramePr>
        <p:xfrm>
          <a:off x="1905000" y="6327140"/>
          <a:ext cx="13016767" cy="2123440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3820587">
                  <a:extLst>
                    <a:ext uri="{9D8B030D-6E8A-4147-A177-3AD203B41FA5}">
                      <a16:colId xmlns:a16="http://schemas.microsoft.com/office/drawing/2014/main" val="2876600598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4015324731"/>
                    </a:ext>
                  </a:extLst>
                </a:gridCol>
                <a:gridCol w="2307772">
                  <a:extLst>
                    <a:ext uri="{9D8B030D-6E8A-4147-A177-3AD203B41FA5}">
                      <a16:colId xmlns:a16="http://schemas.microsoft.com/office/drawing/2014/main" val="3226380046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1599300548"/>
                    </a:ext>
                  </a:extLst>
                </a:gridCol>
                <a:gridCol w="2392608">
                  <a:extLst>
                    <a:ext uri="{9D8B030D-6E8A-4147-A177-3AD203B41FA5}">
                      <a16:colId xmlns:a16="http://schemas.microsoft.com/office/drawing/2014/main" val="2756628598"/>
                    </a:ext>
                  </a:extLst>
                </a:gridCol>
              </a:tblGrid>
              <a:tr h="235069"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Karakteristike / funkcionalnosti  proizvoda  / rješenja </a:t>
                      </a:r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Vaš proizvod / rješenje </a:t>
                      </a:r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Konkurent 1</a:t>
                      </a:r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Konkurent 2</a:t>
                      </a:r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Konkurent 3</a:t>
                      </a:r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68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Karakteristika / funkcionalnost 1</a:t>
                      </a:r>
                      <a:endParaRPr lang="bs-Latn-BA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1678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Karakteristika / funkcionalnost 2</a:t>
                      </a:r>
                      <a:endParaRPr lang="bs-Latn-BA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4293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307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s-Latn-BA" dirty="0"/>
                        <a:t>Karakteristika / funkcionalnost n</a:t>
                      </a:r>
                      <a:endParaRPr lang="bs-Latn-BA" dirty="0">
                        <a:solidFill>
                          <a:schemeClr val="tx1"/>
                        </a:solidFill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s-Latn-BA" dirty="0">
                        <a:latin typeface="Bahnschrift 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581756"/>
                  </a:ext>
                </a:extLst>
              </a:tr>
            </a:tbl>
          </a:graphicData>
        </a:graphic>
      </p:graphicFrame>
      <p:sp>
        <p:nvSpPr>
          <p:cNvPr id="20" name="TextBox 9">
            <a:extLst>
              <a:ext uri="{FF2B5EF4-FFF2-40B4-BE49-F238E27FC236}">
                <a16:creationId xmlns:a16="http://schemas.microsoft.com/office/drawing/2014/main" id="{D57796E1-E727-4FAC-AC76-DFE9393F994B}"/>
              </a:ext>
            </a:extLst>
          </p:cNvPr>
          <p:cNvSpPr txBox="1"/>
          <p:nvPr/>
        </p:nvSpPr>
        <p:spPr>
          <a:xfrm>
            <a:off x="827613" y="3614566"/>
            <a:ext cx="16163631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Da bi adekvatno popunili matricu, prethodno morate uložiti dosta vremena i truda  koje se odnosi na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istraživanje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!!!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 lijevoj koloni popišite sve karakteristike/funkcionalnosti koje ciljna skupina želi da proizvod ili rješenje ima, a koji rješavanja njihovu identifikovanu potrebu ili problem (rangirajući ih po važnosti od najvažnije do najmanje važne). Zatim,  sa X ili √ označite ukoliko  Vaš proizvod/rješenje posjeduje određenu karakteristiku/funkcionalnost i isto uradite za proizvode/rješenja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mapiranih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konkurenata. 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9CD20DB3-5625-46D5-9722-960F81A71AA6}"/>
              </a:ext>
            </a:extLst>
          </p:cNvPr>
          <p:cNvSpPr txBox="1"/>
          <p:nvPr/>
        </p:nvSpPr>
        <p:spPr>
          <a:xfrm>
            <a:off x="500796" y="8731787"/>
            <a:ext cx="16471398" cy="798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ctr">
              <a:lnSpc>
                <a:spcPts val="3348"/>
              </a:lnSpc>
              <a:defRPr sz="2800" b="1">
                <a:solidFill>
                  <a:schemeClr val="tx1">
                    <a:lumMod val="95000"/>
                    <a:lumOff val="5000"/>
                  </a:schemeClr>
                </a:solidFill>
                <a:latin typeface="Bahnschrift Light" panose="020B0502040204020203" pitchFamily="34" charset="0"/>
              </a:defRPr>
            </a:lvl1pPr>
          </a:lstStyle>
          <a:p>
            <a:pPr algn="l"/>
            <a:r>
              <a:rPr lang="bs-Latn-BA" sz="2200" b="0" i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U videu usmeno naglasite koje su  najvažnije razlike između Vas i konkurencije.  Naglasite zašto ste baš Vi jedinstveni, ako ne bolji, onda barem drugačiji od konkurencije.</a:t>
            </a:r>
          </a:p>
        </p:txBody>
      </p:sp>
    </p:spTree>
    <p:extLst>
      <p:ext uri="{BB962C8B-B14F-4D97-AF65-F5344CB8AC3E}">
        <p14:creationId xmlns:p14="http://schemas.microsoft.com/office/powerpoint/2010/main" val="64747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2">
            <a:extLst>
              <a:ext uri="{FF2B5EF4-FFF2-40B4-BE49-F238E27FC236}">
                <a16:creationId xmlns:a16="http://schemas.microsoft.com/office/drawing/2014/main" id="{A267D0DA-8A0B-48BE-BA82-9142BB9FD293}"/>
              </a:ext>
            </a:extLst>
          </p:cNvPr>
          <p:cNvSpPr/>
          <p:nvPr/>
        </p:nvSpPr>
        <p:spPr>
          <a:xfrm>
            <a:off x="285313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4" name="TextBox 4"/>
          <p:cNvSpPr txBox="1"/>
          <p:nvPr/>
        </p:nvSpPr>
        <p:spPr>
          <a:xfrm>
            <a:off x="492029" y="1572400"/>
            <a:ext cx="7536868" cy="777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3"/>
              </a:lnSpc>
            </a:pPr>
            <a:r>
              <a:rPr lang="hr-HR" sz="5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POSLOVNI MODEL</a:t>
            </a:r>
            <a:endParaRPr lang="en-US" sz="54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51A2CEE5-BB2F-D026-4A2F-DCEB7A12094C}"/>
              </a:ext>
            </a:extLst>
          </p:cNvPr>
          <p:cNvSpPr txBox="1"/>
          <p:nvPr/>
        </p:nvSpPr>
        <p:spPr>
          <a:xfrm>
            <a:off x="3735241" y="6850366"/>
            <a:ext cx="4570352" cy="12219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ts val="1200"/>
              </a:spcBef>
              <a:spcAft>
                <a:spcPts val="1200"/>
              </a:spcAft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Pojasnite način kako  planirate/ostvarujete prihod -  k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ako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zarađujete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?</a:t>
            </a:r>
          </a:p>
        </p:txBody>
      </p:sp>
      <p:sp>
        <p:nvSpPr>
          <p:cNvPr id="20" name="TextBox 11">
            <a:extLst>
              <a:ext uri="{FF2B5EF4-FFF2-40B4-BE49-F238E27FC236}">
                <a16:creationId xmlns:a16="http://schemas.microsoft.com/office/drawing/2014/main" id="{574EB9FD-CF68-8DAB-CFB6-D6A84FD5C434}"/>
              </a:ext>
            </a:extLst>
          </p:cNvPr>
          <p:cNvSpPr txBox="1"/>
          <p:nvPr/>
        </p:nvSpPr>
        <p:spPr>
          <a:xfrm>
            <a:off x="3811648" y="4667087"/>
            <a:ext cx="4570352" cy="16451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ts val="1200"/>
              </a:spcBef>
              <a:spcAft>
                <a:spcPts val="1200"/>
              </a:spcAft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 je vaša ciljna grupa korisnika? Ko su kupci, a ko korisnici vašeg proizvoda/rješenja? Koje su njihove glavne karakteristike?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3" name="TextBox 14">
            <a:extLst>
              <a:ext uri="{FF2B5EF4-FFF2-40B4-BE49-F238E27FC236}">
                <a16:creationId xmlns:a16="http://schemas.microsoft.com/office/drawing/2014/main" id="{ED6267AE-7F10-F35C-E51B-8A4BBC1314A3}"/>
              </a:ext>
            </a:extLst>
          </p:cNvPr>
          <p:cNvSpPr txBox="1"/>
          <p:nvPr/>
        </p:nvSpPr>
        <p:spPr>
          <a:xfrm>
            <a:off x="2590800" y="4773282"/>
            <a:ext cx="571996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sp>
        <p:nvSpPr>
          <p:cNvPr id="17" name="TextBox 9">
            <a:extLst>
              <a:ext uri="{FF2B5EF4-FFF2-40B4-BE49-F238E27FC236}">
                <a16:creationId xmlns:a16="http://schemas.microsoft.com/office/drawing/2014/main" id="{EC4F0153-C523-4C43-BD4D-3B263707D30E}"/>
              </a:ext>
            </a:extLst>
          </p:cNvPr>
          <p:cNvSpPr txBox="1"/>
          <p:nvPr/>
        </p:nvSpPr>
        <p:spPr>
          <a:xfrm>
            <a:off x="492029" y="2694241"/>
            <a:ext cx="7889971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Predstavite uvjerljiv poslovni model za uspješno poslovanje. </a:t>
            </a:r>
            <a:endParaRPr lang="en-US" sz="2200" i="1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26" name="Group 9">
            <a:extLst>
              <a:ext uri="{FF2B5EF4-FFF2-40B4-BE49-F238E27FC236}">
                <a16:creationId xmlns:a16="http://schemas.microsoft.com/office/drawing/2014/main" id="{1C21F339-3B67-4BDA-A467-3385380F225A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7" name="Picture 10">
              <a:extLst>
                <a:ext uri="{FF2B5EF4-FFF2-40B4-BE49-F238E27FC236}">
                  <a16:creationId xmlns:a16="http://schemas.microsoft.com/office/drawing/2014/main" id="{A7FE7084-7C3A-4D89-BDED-6122CD04E1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8" name="Picture 11">
              <a:extLst>
                <a:ext uri="{FF2B5EF4-FFF2-40B4-BE49-F238E27FC236}">
                  <a16:creationId xmlns:a16="http://schemas.microsoft.com/office/drawing/2014/main" id="{A5BCE4A7-FDF9-493E-9F8B-D74E1B821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5" name="TextBox 13">
            <a:extLst>
              <a:ext uri="{FF2B5EF4-FFF2-40B4-BE49-F238E27FC236}">
                <a16:creationId xmlns:a16="http://schemas.microsoft.com/office/drawing/2014/main" id="{983B6D8B-4F3D-43BE-9769-35A3F34A2868}"/>
              </a:ext>
            </a:extLst>
          </p:cNvPr>
          <p:cNvSpPr txBox="1"/>
          <p:nvPr/>
        </p:nvSpPr>
        <p:spPr>
          <a:xfrm>
            <a:off x="2532875" y="6967349"/>
            <a:ext cx="571996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</a:t>
            </a:r>
            <a:r>
              <a:rPr lang="bs-Latn-BA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2</a:t>
            </a:r>
            <a:endParaRPr lang="en-US" sz="22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FCCD90-7E98-4652-96F1-9CD23D384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1825" y="1546193"/>
            <a:ext cx="5620999" cy="77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1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FEEFBC83-39F5-4D44-A7F5-7B66D1546116}"/>
              </a:ext>
            </a:extLst>
          </p:cNvPr>
          <p:cNvSpPr/>
          <p:nvPr/>
        </p:nvSpPr>
        <p:spPr>
          <a:xfrm>
            <a:off x="496441" y="417700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247771" y="1526368"/>
            <a:ext cx="8460000" cy="8702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18"/>
              </a:lnSpc>
            </a:pPr>
            <a:r>
              <a:rPr lang="en-US" sz="5400" b="1" dirty="0">
                <a:latin typeface="Bahnschrift SemiBold" panose="020B0502040204020203" pitchFamily="34" charset="0"/>
              </a:rPr>
              <a:t>TRAKCIJA</a:t>
            </a:r>
          </a:p>
        </p:txBody>
      </p:sp>
      <p:graphicFrame>
        <p:nvGraphicFramePr>
          <p:cNvPr id="22" name="Table 22">
            <a:extLst>
              <a:ext uri="{FF2B5EF4-FFF2-40B4-BE49-F238E27FC236}">
                <a16:creationId xmlns:a16="http://schemas.microsoft.com/office/drawing/2014/main" id="{313B960A-9026-1C4A-A8C9-0C6CC5AF60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1658974"/>
              </p:ext>
            </p:extLst>
          </p:nvPr>
        </p:nvGraphicFramePr>
        <p:xfrm>
          <a:off x="1298799" y="5106591"/>
          <a:ext cx="12493402" cy="3566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269380">
                  <a:extLst>
                    <a:ext uri="{9D8B030D-6E8A-4147-A177-3AD203B41FA5}">
                      <a16:colId xmlns:a16="http://schemas.microsoft.com/office/drawing/2014/main" val="3844854738"/>
                    </a:ext>
                  </a:extLst>
                </a:gridCol>
                <a:gridCol w="2269380">
                  <a:extLst>
                    <a:ext uri="{9D8B030D-6E8A-4147-A177-3AD203B41FA5}">
                      <a16:colId xmlns:a16="http://schemas.microsoft.com/office/drawing/2014/main" val="3821993681"/>
                    </a:ext>
                  </a:extLst>
                </a:gridCol>
                <a:gridCol w="3916041">
                  <a:extLst>
                    <a:ext uri="{9D8B030D-6E8A-4147-A177-3AD203B41FA5}">
                      <a16:colId xmlns:a16="http://schemas.microsoft.com/office/drawing/2014/main" val="671572425"/>
                    </a:ext>
                  </a:extLst>
                </a:gridCol>
                <a:gridCol w="4038601">
                  <a:extLst>
                    <a:ext uri="{9D8B030D-6E8A-4147-A177-3AD203B41FA5}">
                      <a16:colId xmlns:a16="http://schemas.microsoft.com/office/drawing/2014/main" val="2227800779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Bahnschrift SemiBold" panose="020B0502040204020203" pitchFamily="34" charset="0"/>
                        </a:rPr>
                        <a:t>GODINA</a:t>
                      </a:r>
                      <a:endParaRPr lang="en-BA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Bahnschrift SemiBold" panose="020B0502040204020203" pitchFamily="34" charset="0"/>
                        </a:rPr>
                        <a:t>BROJ </a:t>
                      </a:r>
                      <a:r>
                        <a:rPr lang="en-BA" dirty="0">
                          <a:latin typeface="Bahnschrift SemiBold" panose="020B0502040204020203" pitchFamily="34" charset="0"/>
                        </a:rPr>
                        <a:t>KLIJEN</a:t>
                      </a:r>
                      <a:r>
                        <a:rPr lang="hr-HR" dirty="0">
                          <a:latin typeface="Bahnschrift SemiBold" panose="020B0502040204020203" pitchFamily="34" charset="0"/>
                        </a:rPr>
                        <a:t>ATA</a:t>
                      </a:r>
                      <a:endParaRPr lang="en-BA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Bahnschrift SemiBold" panose="020B0502040204020203" pitchFamily="34" charset="0"/>
                        </a:rPr>
                        <a:t>MJESEČNI PRIHOD PO KORISNIKU ili BROJ NARUDŽBI </a:t>
                      </a:r>
                      <a:endParaRPr lang="en-BA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dirty="0">
                          <a:latin typeface="Bahnschrift SemiBold" panose="020B0502040204020203" pitchFamily="34" charset="0"/>
                        </a:rPr>
                        <a:t>UKUPNI PSTVARENI  </a:t>
                      </a:r>
                      <a:r>
                        <a:rPr lang="en-BA" dirty="0">
                          <a:latin typeface="Bahnschrift SemiBold" panose="020B0502040204020203" pitchFamily="34" charset="0"/>
                        </a:rPr>
                        <a:t>PRIHOD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897609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20XX</a:t>
                      </a:r>
                      <a:endParaRPr lang="en-BA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s-Latn-BA" sz="1800" dirty="0">
                          <a:latin typeface="Bahnschrift SemiLight" panose="020B0502040204020203" pitchFamily="34" charset="0"/>
                        </a:rPr>
                        <a:t>KM </a:t>
                      </a:r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10,000</a:t>
                      </a:r>
                      <a:endParaRPr lang="en-BA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15721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A" dirty="0">
                          <a:latin typeface="Bahnschrift SemiLight" panose="020B0502040204020203" pitchFamily="34" charset="0"/>
                        </a:rPr>
                        <a:t>20XX</a:t>
                      </a:r>
                      <a:endParaRPr lang="en-BA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800" dirty="0">
                          <a:latin typeface="Bahnschrift SemiLight" panose="020B0502040204020203" pitchFamily="34" charset="0"/>
                        </a:rPr>
                        <a:t>KM </a:t>
                      </a:r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20,000</a:t>
                      </a:r>
                      <a:endParaRPr lang="en-BA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BA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4524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A" dirty="0">
                          <a:latin typeface="Bahnschrift SemiLight" panose="020B0502040204020203" pitchFamily="34" charset="0"/>
                        </a:rPr>
                        <a:t>20XX</a:t>
                      </a:r>
                    </a:p>
                    <a:p>
                      <a:pPr algn="ctr"/>
                      <a:endParaRPr lang="en-BA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300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800" dirty="0">
                          <a:latin typeface="Bahnschrift SemiLight" panose="020B0502040204020203" pitchFamily="34" charset="0"/>
                        </a:rPr>
                        <a:t>KM </a:t>
                      </a:r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30,000</a:t>
                      </a:r>
                      <a:endParaRPr lang="en-BA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BA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948404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A" dirty="0">
                          <a:latin typeface="Bahnschrift SemiLight" panose="020B0502040204020203" pitchFamily="34" charset="0"/>
                        </a:rPr>
                        <a:t>20XX</a:t>
                      </a:r>
                    </a:p>
                    <a:p>
                      <a:pPr algn="ctr"/>
                      <a:endParaRPr lang="en-BA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400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800" dirty="0">
                          <a:latin typeface="Bahnschrift SemiLight" panose="020B0502040204020203" pitchFamily="34" charset="0"/>
                        </a:rPr>
                        <a:t>KM </a:t>
                      </a:r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40,000</a:t>
                      </a:r>
                      <a:endParaRPr lang="en-BA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BA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086492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BA">
                          <a:latin typeface="Bahnschrift SemiLight" panose="020B0502040204020203" pitchFamily="34" charset="0"/>
                        </a:rPr>
                        <a:t>20XX</a:t>
                      </a:r>
                      <a:endParaRPr lang="en-BA" dirty="0">
                        <a:solidFill>
                          <a:schemeClr val="tx1"/>
                        </a:solidFill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dirty="0">
                          <a:latin typeface="Bahnschrift SemiLight" panose="020B0502040204020203" pitchFamily="34" charset="0"/>
                        </a:rPr>
                        <a:t>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s-Latn-BA" sz="1800" dirty="0">
                          <a:latin typeface="Bahnschrift SemiLight" panose="020B0502040204020203" pitchFamily="34" charset="0"/>
                        </a:rPr>
                        <a:t>KM </a:t>
                      </a:r>
                      <a:r>
                        <a:rPr lang="en-US" sz="1800" dirty="0">
                          <a:latin typeface="Bahnschrift SemiLight" panose="020B0502040204020203" pitchFamily="34" charset="0"/>
                        </a:rPr>
                        <a:t>50,000</a:t>
                      </a:r>
                      <a:endParaRPr lang="en-BA" dirty="0">
                        <a:latin typeface="Bahnschrift SemiLight" panose="020B0502040204020203" pitchFamily="34" charset="0"/>
                      </a:endParaRPr>
                    </a:p>
                    <a:p>
                      <a:pPr algn="ctr"/>
                      <a:endParaRPr lang="en-BA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18260"/>
                  </a:ext>
                </a:extLst>
              </a:tr>
            </a:tbl>
          </a:graphicData>
        </a:graphic>
      </p:graphicFrame>
      <p:sp>
        <p:nvSpPr>
          <p:cNvPr id="9" name="TextBox 4">
            <a:extLst>
              <a:ext uri="{FF2B5EF4-FFF2-40B4-BE49-F238E27FC236}">
                <a16:creationId xmlns:a16="http://schemas.microsoft.com/office/drawing/2014/main" id="{17FAC314-481B-43FB-8129-9DAB172F82BF}"/>
              </a:ext>
            </a:extLst>
          </p:cNvPr>
          <p:cNvSpPr txBox="1"/>
          <p:nvPr/>
        </p:nvSpPr>
        <p:spPr>
          <a:xfrm>
            <a:off x="1298799" y="2593082"/>
            <a:ext cx="15835998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Projekti koji imaju prve korisnike potrebno je da navedu historijske podatke o prihodima po korisniku i ukupno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generisanim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prihodima iz ranijeg perioda. </a:t>
            </a:r>
          </a:p>
          <a:p>
            <a:pPr>
              <a:lnSpc>
                <a:spcPts val="2800"/>
              </a:lnSpc>
            </a:pPr>
            <a:endParaRPr lang="bs-Latn-BA" sz="2200" i="1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Projekti koji nemaju prve korisnike umjesto tabele potrebno je da dostave druge validne dokaze da su ciljani kupci spremni da plate za korištenje njihovog proizvoda/rješenja (prihvatljivi su dokazi o provedenom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istraživanju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putem dubinskih intervjua i anketa). </a:t>
            </a:r>
          </a:p>
          <a:p>
            <a:pPr>
              <a:lnSpc>
                <a:spcPts val="2800"/>
              </a:lnSpc>
            </a:pPr>
            <a:endParaRPr lang="bs-Latn-BA" sz="24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F4FB7D-18A9-40DB-8F19-C94FE6870AF6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C4D00E0-62D6-4BAC-A1EC-BA18577F3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77FCB41-8B3A-409A-B319-2D0CD1917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2">
            <a:extLst>
              <a:ext uri="{FF2B5EF4-FFF2-40B4-BE49-F238E27FC236}">
                <a16:creationId xmlns:a16="http://schemas.microsoft.com/office/drawing/2014/main" id="{EB0C0BA1-72D4-4D61-8AF3-172E2C43A971}"/>
              </a:ext>
            </a:extLst>
          </p:cNvPr>
          <p:cNvSpPr/>
          <p:nvPr/>
        </p:nvSpPr>
        <p:spPr>
          <a:xfrm>
            <a:off x="446598" y="495300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grpSp>
        <p:nvGrpSpPr>
          <p:cNvPr id="2" name="Group 2"/>
          <p:cNvGrpSpPr/>
          <p:nvPr/>
        </p:nvGrpSpPr>
        <p:grpSpPr>
          <a:xfrm>
            <a:off x="1028701" y="2628900"/>
            <a:ext cx="5194097" cy="6195807"/>
            <a:chOff x="0" y="0"/>
            <a:chExt cx="1367993" cy="163181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367992" cy="1631818"/>
            </a:xfrm>
            <a:custGeom>
              <a:avLst/>
              <a:gdLst/>
              <a:ahLst/>
              <a:cxnLst/>
              <a:rect l="l" t="t" r="r" b="b"/>
              <a:pathLst>
                <a:path w="1367992" h="1631818">
                  <a:moveTo>
                    <a:pt x="76017" y="0"/>
                  </a:moveTo>
                  <a:lnTo>
                    <a:pt x="1291976" y="0"/>
                  </a:lnTo>
                  <a:cubicBezTo>
                    <a:pt x="1333959" y="0"/>
                    <a:pt x="1367992" y="34034"/>
                    <a:pt x="1367992" y="76017"/>
                  </a:cubicBezTo>
                  <a:lnTo>
                    <a:pt x="1367992" y="1555801"/>
                  </a:lnTo>
                  <a:cubicBezTo>
                    <a:pt x="1367992" y="1575962"/>
                    <a:pt x="1359984" y="1595297"/>
                    <a:pt x="1345728" y="1609553"/>
                  </a:cubicBezTo>
                  <a:cubicBezTo>
                    <a:pt x="1331472" y="1623809"/>
                    <a:pt x="1312137" y="1631818"/>
                    <a:pt x="1291976" y="1631818"/>
                  </a:cubicBezTo>
                  <a:lnTo>
                    <a:pt x="76017" y="1631818"/>
                  </a:lnTo>
                  <a:cubicBezTo>
                    <a:pt x="34034" y="1631818"/>
                    <a:pt x="0" y="1597784"/>
                    <a:pt x="0" y="1555801"/>
                  </a:cubicBezTo>
                  <a:lnTo>
                    <a:pt x="0" y="76017"/>
                  </a:lnTo>
                  <a:cubicBezTo>
                    <a:pt x="0" y="34034"/>
                    <a:pt x="34034" y="0"/>
                    <a:pt x="76017" y="0"/>
                  </a:cubicBezTo>
                  <a:close/>
                </a:path>
              </a:pathLst>
            </a:custGeom>
            <a:grpFill/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858"/>
                </a:lnSpc>
              </a:pPr>
              <a:endParaRPr sz="2700"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914399" y="690090"/>
            <a:ext cx="16849085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112"/>
              </a:lnSpc>
            </a:pPr>
            <a:r>
              <a:rPr lang="bs-Latn-BA" sz="4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IZDVOJENA </a:t>
            </a:r>
            <a:r>
              <a:rPr lang="en-US" sz="4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ISKUSTVA KUPACA</a:t>
            </a:r>
            <a:r>
              <a:rPr lang="bs-Latn-BA" sz="4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/IZJAVE </a:t>
            </a:r>
          </a:p>
          <a:p>
            <a:pPr>
              <a:lnSpc>
                <a:spcPts val="5112"/>
              </a:lnSpc>
            </a:pPr>
            <a:r>
              <a:rPr lang="bs-Latn-BA" sz="4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PRIKUPLJENE U TOKU ISTRAŽIVANJA TRŽIŠTA </a:t>
            </a:r>
            <a:endParaRPr lang="en-US" sz="54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71457" y="3172761"/>
            <a:ext cx="3928434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Lorem ipsum dolor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consectetuer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adipiscing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elit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Maecenas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porttitor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congue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massa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posuere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magna sed </a:t>
            </a:r>
          </a:p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pulvinar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ultricies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purus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lectus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malesuada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libero,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commodo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magna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eros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quis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urna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Nunc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viverra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imperdiet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enim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</a:p>
          <a:p>
            <a:pPr>
              <a:lnSpc>
                <a:spcPts val="2094"/>
              </a:lnSpc>
            </a:pP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est.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Vivamus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tellus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6546952" y="2628900"/>
            <a:ext cx="5194097" cy="6195807"/>
            <a:chOff x="0" y="0"/>
            <a:chExt cx="1367993" cy="1631818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8" name="Freeform 8"/>
            <p:cNvSpPr/>
            <p:nvPr/>
          </p:nvSpPr>
          <p:spPr>
            <a:xfrm>
              <a:off x="0" y="0"/>
              <a:ext cx="1367992" cy="1631818"/>
            </a:xfrm>
            <a:custGeom>
              <a:avLst/>
              <a:gdLst/>
              <a:ahLst/>
              <a:cxnLst/>
              <a:rect l="l" t="t" r="r" b="b"/>
              <a:pathLst>
                <a:path w="1367992" h="1631818">
                  <a:moveTo>
                    <a:pt x="76017" y="0"/>
                  </a:moveTo>
                  <a:lnTo>
                    <a:pt x="1291976" y="0"/>
                  </a:lnTo>
                  <a:cubicBezTo>
                    <a:pt x="1333959" y="0"/>
                    <a:pt x="1367992" y="34034"/>
                    <a:pt x="1367992" y="76017"/>
                  </a:cubicBezTo>
                  <a:lnTo>
                    <a:pt x="1367992" y="1555801"/>
                  </a:lnTo>
                  <a:cubicBezTo>
                    <a:pt x="1367992" y="1575962"/>
                    <a:pt x="1359984" y="1595297"/>
                    <a:pt x="1345728" y="1609553"/>
                  </a:cubicBezTo>
                  <a:cubicBezTo>
                    <a:pt x="1331472" y="1623809"/>
                    <a:pt x="1312137" y="1631818"/>
                    <a:pt x="1291976" y="1631818"/>
                  </a:cubicBezTo>
                  <a:lnTo>
                    <a:pt x="76017" y="1631818"/>
                  </a:lnTo>
                  <a:cubicBezTo>
                    <a:pt x="34034" y="1631818"/>
                    <a:pt x="0" y="1597784"/>
                    <a:pt x="0" y="1555801"/>
                  </a:cubicBezTo>
                  <a:lnTo>
                    <a:pt x="0" y="76017"/>
                  </a:lnTo>
                  <a:cubicBezTo>
                    <a:pt x="0" y="34034"/>
                    <a:pt x="34034" y="0"/>
                    <a:pt x="76017" y="0"/>
                  </a:cubicBezTo>
                  <a:close/>
                </a:path>
              </a:pathLst>
            </a:custGeom>
            <a:grpFill/>
          </p:spPr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858"/>
                </a:lnSpc>
              </a:pPr>
              <a:endParaRPr sz="2700"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7179781" y="3172761"/>
            <a:ext cx="3928434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Lorem ipsum dolor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consectetuer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adipiscing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elit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Maecenas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porttitor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congue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massa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posuere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magna sed </a:t>
            </a:r>
          </a:p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pulvinar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ultricies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purus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lectus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malesuada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libero,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commodo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magna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eros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quis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urna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Nunc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viverra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imperdiet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enim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</a:p>
          <a:p>
            <a:pPr>
              <a:lnSpc>
                <a:spcPts val="2094"/>
              </a:lnSpc>
            </a:pP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est.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Vivamus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tellus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2188587" y="2628900"/>
            <a:ext cx="5194097" cy="6195807"/>
            <a:chOff x="0" y="0"/>
            <a:chExt cx="1367993" cy="1631818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67992" cy="1631818"/>
            </a:xfrm>
            <a:custGeom>
              <a:avLst/>
              <a:gdLst/>
              <a:ahLst/>
              <a:cxnLst/>
              <a:rect l="l" t="t" r="r" b="b"/>
              <a:pathLst>
                <a:path w="1367992" h="1631818">
                  <a:moveTo>
                    <a:pt x="76017" y="0"/>
                  </a:moveTo>
                  <a:lnTo>
                    <a:pt x="1291976" y="0"/>
                  </a:lnTo>
                  <a:cubicBezTo>
                    <a:pt x="1333959" y="0"/>
                    <a:pt x="1367992" y="34034"/>
                    <a:pt x="1367992" y="76017"/>
                  </a:cubicBezTo>
                  <a:lnTo>
                    <a:pt x="1367992" y="1555801"/>
                  </a:lnTo>
                  <a:cubicBezTo>
                    <a:pt x="1367992" y="1575962"/>
                    <a:pt x="1359984" y="1595297"/>
                    <a:pt x="1345728" y="1609553"/>
                  </a:cubicBezTo>
                  <a:cubicBezTo>
                    <a:pt x="1331472" y="1623809"/>
                    <a:pt x="1312137" y="1631818"/>
                    <a:pt x="1291976" y="1631818"/>
                  </a:cubicBezTo>
                  <a:lnTo>
                    <a:pt x="76017" y="1631818"/>
                  </a:lnTo>
                  <a:cubicBezTo>
                    <a:pt x="34034" y="1631818"/>
                    <a:pt x="0" y="1597784"/>
                    <a:pt x="0" y="1555801"/>
                  </a:cubicBezTo>
                  <a:lnTo>
                    <a:pt x="0" y="76017"/>
                  </a:lnTo>
                  <a:cubicBezTo>
                    <a:pt x="0" y="34034"/>
                    <a:pt x="34034" y="0"/>
                    <a:pt x="76017" y="0"/>
                  </a:cubicBezTo>
                  <a:close/>
                </a:path>
              </a:pathLst>
            </a:custGeom>
            <a:grpFill/>
          </p:spPr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  <a:grpFill/>
          </p:spPr>
          <p:txBody>
            <a:bodyPr lIns="76200" tIns="76200" rIns="76200" bIns="76200" rtlCol="0" anchor="ctr"/>
            <a:lstStyle/>
            <a:p>
              <a:pPr algn="ctr">
                <a:lnSpc>
                  <a:spcPts val="2858"/>
                </a:lnSpc>
              </a:pPr>
              <a:endParaRPr sz="270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2821417" y="3172761"/>
            <a:ext cx="3928434" cy="2423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Lorem ipsum dolor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consectetuer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adipiscing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elit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Maecenas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porttitor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congue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massa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posuere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magna sed </a:t>
            </a:r>
          </a:p>
          <a:p>
            <a:pPr>
              <a:lnSpc>
                <a:spcPts val="2094"/>
              </a:lnSpc>
            </a:pP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pulvinar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ultricies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purus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lectus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malesuada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libero, sit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amet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commodo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magna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eros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quis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urna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Nunc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viverra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imperdiet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enim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</a:p>
          <a:p>
            <a:pPr>
              <a:lnSpc>
                <a:spcPts val="2094"/>
              </a:lnSpc>
            </a:pP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Fusce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est.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Vivamus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a </a:t>
            </a:r>
            <a:r>
              <a:rPr lang="en-US" sz="1943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tellus</a:t>
            </a:r>
            <a:r>
              <a:rPr lang="en-US" sz="1943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33683" y="6914279"/>
            <a:ext cx="700887" cy="46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2"/>
              </a:lnSpc>
            </a:pPr>
            <a:r>
              <a:rPr lang="en-US" sz="2888">
                <a:solidFill>
                  <a:srgbClr val="A6A6A6"/>
                </a:solidFill>
                <a:latin typeface="Bahnschrift SemiLight" panose="020B0502040204020203" pitchFamily="34" charset="0"/>
              </a:rPr>
              <a:t>Ime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79960" y="6914279"/>
            <a:ext cx="700887" cy="46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2"/>
              </a:lnSpc>
            </a:pPr>
            <a:r>
              <a:rPr lang="en-US" sz="2888">
                <a:solidFill>
                  <a:srgbClr val="A6A6A6"/>
                </a:solidFill>
                <a:latin typeface="Bahnschrift SemiLight" panose="020B0502040204020203" pitchFamily="34" charset="0"/>
              </a:rPr>
              <a:t>Ime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2526223" y="6905135"/>
            <a:ext cx="700887" cy="46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42"/>
              </a:lnSpc>
            </a:pPr>
            <a:r>
              <a:rPr lang="en-US" sz="2888">
                <a:solidFill>
                  <a:srgbClr val="A6A6A6"/>
                </a:solidFill>
                <a:latin typeface="Bahnschrift SemiLight" panose="020B0502040204020203" pitchFamily="34" charset="0"/>
              </a:rPr>
              <a:t>Ime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33683" y="7446902"/>
            <a:ext cx="1347641" cy="36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5"/>
              </a:lnSpc>
            </a:pPr>
            <a:r>
              <a:rPr lang="en-US" sz="2189">
                <a:solidFill>
                  <a:srgbClr val="EFEFEF"/>
                </a:solidFill>
                <a:latin typeface="Bahnschrift SemiLight" panose="020B0502040204020203" pitchFamily="34" charset="0"/>
              </a:rPr>
              <a:t>Zanimanje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6879961" y="7446902"/>
            <a:ext cx="1347641" cy="36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5"/>
              </a:lnSpc>
            </a:pPr>
            <a:r>
              <a:rPr lang="en-US" sz="2189">
                <a:solidFill>
                  <a:srgbClr val="EFEFEF"/>
                </a:solidFill>
                <a:latin typeface="Bahnschrift SemiLight" panose="020B0502040204020203" pitchFamily="34" charset="0"/>
              </a:rPr>
              <a:t>Zanimanje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526223" y="7442330"/>
            <a:ext cx="1347641" cy="3627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65"/>
              </a:lnSpc>
            </a:pPr>
            <a:r>
              <a:rPr lang="en-US" sz="2189" dirty="0" err="1">
                <a:solidFill>
                  <a:srgbClr val="EFEFEF"/>
                </a:solidFill>
                <a:latin typeface="Bahnschrift SemiLight" panose="020B0502040204020203" pitchFamily="34" charset="0"/>
              </a:rPr>
              <a:t>Zanimanje</a:t>
            </a:r>
            <a:endParaRPr lang="en-US" sz="2189" dirty="0">
              <a:solidFill>
                <a:srgbClr val="EFEFEF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350483" y="8905056"/>
            <a:ext cx="165450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3"/>
              </a:lnSpc>
            </a:pPr>
            <a:r>
              <a:rPr lang="en-US" sz="1181">
                <a:solidFill>
                  <a:srgbClr val="A6A6A6"/>
                </a:solidFill>
                <a:latin typeface="Bahnschrift SemiLight" panose="020B0502040204020203" pitchFamily="34" charset="0"/>
              </a:rPr>
              <a:t>21</a:t>
            </a:r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9A84FCA5-4470-4F0A-9701-391EA374067B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5" name="Picture 10">
              <a:extLst>
                <a:ext uri="{FF2B5EF4-FFF2-40B4-BE49-F238E27FC236}">
                  <a16:creationId xmlns:a16="http://schemas.microsoft.com/office/drawing/2014/main" id="{09EF42B5-CF67-41E1-B9B0-8492B44A5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6" name="Picture 11">
              <a:extLst>
                <a:ext uri="{FF2B5EF4-FFF2-40B4-BE49-F238E27FC236}">
                  <a16:creationId xmlns:a16="http://schemas.microsoft.com/office/drawing/2014/main" id="{D2535467-1E23-44F5-98E4-E682B7D0A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>
            <a:extLst>
              <a:ext uri="{FF2B5EF4-FFF2-40B4-BE49-F238E27FC236}">
                <a16:creationId xmlns:a16="http://schemas.microsoft.com/office/drawing/2014/main" id="{2DE4DC24-8658-4247-816A-61B2D3A316D2}"/>
              </a:ext>
            </a:extLst>
          </p:cNvPr>
          <p:cNvSpPr/>
          <p:nvPr/>
        </p:nvSpPr>
        <p:spPr>
          <a:xfrm>
            <a:off x="485556" y="538783"/>
            <a:ext cx="17316887" cy="9377782"/>
          </a:xfrm>
          <a:prstGeom prst="rect">
            <a:avLst/>
          </a:prstGeom>
          <a:solidFill>
            <a:srgbClr val="EFEFEF"/>
          </a:solidFill>
        </p:spPr>
        <p:txBody>
          <a:bodyPr/>
          <a:lstStyle/>
          <a:p>
            <a:endParaRPr lang="en-US" dirty="0">
              <a:latin typeface="Bahnschrift SemiLight" panose="020B0502040204020203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02744" y="1896382"/>
            <a:ext cx="9119547" cy="9437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972"/>
              </a:lnSpc>
            </a:pPr>
            <a:r>
              <a:rPr lang="en-US" sz="5400" b="1" dirty="0">
                <a:latin typeface="Bahnschrift SemiBold" panose="020B0502040204020203" pitchFamily="34" charset="0"/>
              </a:rPr>
              <a:t>STRATEGIJA RASTA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1076686" y="1094835"/>
            <a:ext cx="5571362" cy="2448465"/>
            <a:chOff x="0" y="0"/>
            <a:chExt cx="4952321" cy="2176414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4952321" cy="2176414"/>
              <a:chOff x="0" y="0"/>
              <a:chExt cx="1467354" cy="644863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1467354" cy="644863"/>
              </a:xfrm>
              <a:custGeom>
                <a:avLst/>
                <a:gdLst/>
                <a:ahLst/>
                <a:cxnLst/>
                <a:rect l="l" t="t" r="r" b="b"/>
                <a:pathLst>
                  <a:path w="1467354" h="644863">
                    <a:moveTo>
                      <a:pt x="70869" y="0"/>
                    </a:moveTo>
                    <a:lnTo>
                      <a:pt x="1396485" y="0"/>
                    </a:lnTo>
                    <a:cubicBezTo>
                      <a:pt x="1435625" y="0"/>
                      <a:pt x="1467354" y="31729"/>
                      <a:pt x="1467354" y="70869"/>
                    </a:cubicBezTo>
                    <a:lnTo>
                      <a:pt x="1467354" y="573994"/>
                    </a:lnTo>
                    <a:cubicBezTo>
                      <a:pt x="1467354" y="613134"/>
                      <a:pt x="1435625" y="644863"/>
                      <a:pt x="1396485" y="644863"/>
                    </a:cubicBezTo>
                    <a:lnTo>
                      <a:pt x="70869" y="644863"/>
                    </a:lnTo>
                    <a:cubicBezTo>
                      <a:pt x="31729" y="644863"/>
                      <a:pt x="0" y="613134"/>
                      <a:pt x="0" y="573994"/>
                    </a:cubicBezTo>
                    <a:lnTo>
                      <a:pt x="0" y="70869"/>
                    </a:lnTo>
                    <a:cubicBezTo>
                      <a:pt x="0" y="31729"/>
                      <a:pt x="31729" y="0"/>
                      <a:pt x="70869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858"/>
                  </a:lnSpc>
                </a:pPr>
                <a:endParaRPr sz="2700">
                  <a:latin typeface="Bahnschrift SemiLight" panose="020B0502040204020203" pitchFamily="34" charset="0"/>
                </a:endParaRPr>
              </a:p>
            </p:txBody>
          </p:sp>
        </p:grpSp>
        <p:sp>
          <p:nvSpPr>
            <p:cNvPr id="19" name="TextBox 19"/>
            <p:cNvSpPr txBox="1"/>
            <p:nvPr/>
          </p:nvSpPr>
          <p:spPr>
            <a:xfrm>
              <a:off x="1721865" y="814355"/>
              <a:ext cx="2825697" cy="2970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>
              <a:defPPr>
                <a:defRPr lang="en-US"/>
              </a:defPPr>
              <a:lvl1pPr>
                <a:lnSpc>
                  <a:spcPts val="2800"/>
                </a:lnSpc>
                <a:defRPr>
                  <a:solidFill>
                    <a:schemeClr val="accent5">
                      <a:lumMod val="50000"/>
                    </a:schemeClr>
                  </a:solidFill>
                  <a:latin typeface="Open Sauce Light"/>
                </a:defRPr>
              </a:lvl1pPr>
            </a:lstStyle>
            <a:p>
              <a:r>
                <a:rPr lang="bs-Latn-BA" sz="2200" dirty="0">
                  <a:latin typeface="Bahnschrift SemiLight" panose="020B0502040204020203" pitchFamily="34" charset="0"/>
                </a:rPr>
                <a:t>Kakve su prilike za rast?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664733" y="641329"/>
              <a:ext cx="860749" cy="8177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72"/>
                </a:lnSpc>
              </a:pPr>
              <a:r>
                <a:rPr lang="en-US" sz="5696" dirty="0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01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076686" y="3919268"/>
            <a:ext cx="5774400" cy="2672033"/>
            <a:chOff x="0" y="0"/>
            <a:chExt cx="4952321" cy="2375140"/>
          </a:xfrm>
        </p:grpSpPr>
        <p:grpSp>
          <p:nvGrpSpPr>
            <p:cNvPr id="22" name="Group 22"/>
            <p:cNvGrpSpPr/>
            <p:nvPr/>
          </p:nvGrpSpPr>
          <p:grpSpPr>
            <a:xfrm>
              <a:off x="0" y="0"/>
              <a:ext cx="4952321" cy="2176414"/>
              <a:chOff x="0" y="0"/>
              <a:chExt cx="1467354" cy="644863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467354" cy="644863"/>
              </a:xfrm>
              <a:custGeom>
                <a:avLst/>
                <a:gdLst/>
                <a:ahLst/>
                <a:cxnLst/>
                <a:rect l="l" t="t" r="r" b="b"/>
                <a:pathLst>
                  <a:path w="1467354" h="644863">
                    <a:moveTo>
                      <a:pt x="70869" y="0"/>
                    </a:moveTo>
                    <a:lnTo>
                      <a:pt x="1396485" y="0"/>
                    </a:lnTo>
                    <a:cubicBezTo>
                      <a:pt x="1435625" y="0"/>
                      <a:pt x="1467354" y="31729"/>
                      <a:pt x="1467354" y="70869"/>
                    </a:cubicBezTo>
                    <a:lnTo>
                      <a:pt x="1467354" y="573994"/>
                    </a:lnTo>
                    <a:cubicBezTo>
                      <a:pt x="1467354" y="613134"/>
                      <a:pt x="1435625" y="644863"/>
                      <a:pt x="1396485" y="644863"/>
                    </a:cubicBezTo>
                    <a:lnTo>
                      <a:pt x="70869" y="644863"/>
                    </a:lnTo>
                    <a:cubicBezTo>
                      <a:pt x="31729" y="644863"/>
                      <a:pt x="0" y="613134"/>
                      <a:pt x="0" y="573994"/>
                    </a:cubicBezTo>
                    <a:lnTo>
                      <a:pt x="0" y="70869"/>
                    </a:lnTo>
                    <a:cubicBezTo>
                      <a:pt x="0" y="31729"/>
                      <a:pt x="31729" y="0"/>
                      <a:pt x="70869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858"/>
                  </a:lnSpc>
                </a:pPr>
                <a:endParaRPr sz="2700">
                  <a:latin typeface="Bahnschrift SemiLight" panose="020B0502040204020203" pitchFamily="34" charset="0"/>
                </a:endParaRPr>
              </a:p>
            </p:txBody>
          </p:sp>
        </p:grpSp>
        <p:sp>
          <p:nvSpPr>
            <p:cNvPr id="25" name="TextBox 25"/>
            <p:cNvSpPr txBox="1"/>
            <p:nvPr/>
          </p:nvSpPr>
          <p:spPr>
            <a:xfrm>
              <a:off x="1715227" y="160458"/>
              <a:ext cx="3097371" cy="221468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3348"/>
                </a:lnSpc>
                <a:spcBef>
                  <a:spcPts val="1200"/>
                </a:spcBef>
                <a:spcAft>
                  <a:spcPts val="1200"/>
                </a:spcAft>
              </a:pPr>
              <a:r>
                <a:rPr lang="bs-Latn-BA" sz="22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Koja je vaša strategija širenja? Kada i kako planirate širiti svoj proizvod izvan primarnog tržišta ili proširivati ponudu? </a:t>
              </a:r>
              <a:endPara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552016" y="723648"/>
              <a:ext cx="973467" cy="81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72"/>
                </a:lnSpc>
              </a:pPr>
              <a:r>
                <a:rPr lang="en-US" sz="5696" dirty="0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02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1076686" y="7003910"/>
            <a:ext cx="5571362" cy="3194596"/>
            <a:chOff x="0" y="-96441"/>
            <a:chExt cx="4952321" cy="2839642"/>
          </a:xfrm>
        </p:grpSpPr>
        <p:grpSp>
          <p:nvGrpSpPr>
            <p:cNvPr id="28" name="Group 28"/>
            <p:cNvGrpSpPr/>
            <p:nvPr/>
          </p:nvGrpSpPr>
          <p:grpSpPr>
            <a:xfrm>
              <a:off x="0" y="-96441"/>
              <a:ext cx="4952321" cy="2839642"/>
              <a:chOff x="0" y="-28575"/>
              <a:chExt cx="1467354" cy="841375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1467354" cy="644863"/>
              </a:xfrm>
              <a:custGeom>
                <a:avLst/>
                <a:gdLst/>
                <a:ahLst/>
                <a:cxnLst/>
                <a:rect l="l" t="t" r="r" b="b"/>
                <a:pathLst>
                  <a:path w="1467354" h="644863">
                    <a:moveTo>
                      <a:pt x="70869" y="0"/>
                    </a:moveTo>
                    <a:lnTo>
                      <a:pt x="1396485" y="0"/>
                    </a:lnTo>
                    <a:cubicBezTo>
                      <a:pt x="1435625" y="0"/>
                      <a:pt x="1467354" y="31729"/>
                      <a:pt x="1467354" y="70869"/>
                    </a:cubicBezTo>
                    <a:lnTo>
                      <a:pt x="1467354" y="573994"/>
                    </a:lnTo>
                    <a:cubicBezTo>
                      <a:pt x="1467354" y="613134"/>
                      <a:pt x="1435625" y="644863"/>
                      <a:pt x="1396485" y="644863"/>
                    </a:cubicBezTo>
                    <a:lnTo>
                      <a:pt x="70869" y="644863"/>
                    </a:lnTo>
                    <a:cubicBezTo>
                      <a:pt x="31729" y="644863"/>
                      <a:pt x="0" y="613134"/>
                      <a:pt x="0" y="573994"/>
                    </a:cubicBezTo>
                    <a:lnTo>
                      <a:pt x="0" y="70869"/>
                    </a:lnTo>
                    <a:cubicBezTo>
                      <a:pt x="0" y="31729"/>
                      <a:pt x="31729" y="0"/>
                      <a:pt x="70869" y="0"/>
                    </a:cubicBezTo>
                    <a:close/>
                  </a:path>
                </a:pathLst>
              </a:custGeom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858"/>
                  </a:lnSpc>
                </a:pPr>
                <a:endParaRPr sz="2700">
                  <a:latin typeface="Bahnschrift SemiLight" panose="020B0502040204020203" pitchFamily="34" charset="0"/>
                </a:endParaRPr>
              </a:p>
            </p:txBody>
          </p:sp>
        </p:grpSp>
        <p:sp>
          <p:nvSpPr>
            <p:cNvPr id="31" name="TextBox 31"/>
            <p:cNvSpPr txBox="1"/>
            <p:nvPr/>
          </p:nvSpPr>
          <p:spPr>
            <a:xfrm>
              <a:off x="1721865" y="517649"/>
              <a:ext cx="2825697" cy="24035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6"/>
                </a:lnSpc>
                <a:spcBef>
                  <a:spcPct val="0"/>
                </a:spcBef>
              </a:pPr>
              <a:r>
                <a:rPr lang="en-US" sz="1668" dirty="0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Lorem ipsum</a:t>
              </a:r>
            </a:p>
          </p:txBody>
        </p:sp>
      </p:grpSp>
      <p:sp>
        <p:nvSpPr>
          <p:cNvPr id="37" name="TextBox 15">
            <a:extLst>
              <a:ext uri="{FF2B5EF4-FFF2-40B4-BE49-F238E27FC236}">
                <a16:creationId xmlns:a16="http://schemas.microsoft.com/office/drawing/2014/main" id="{1FC801F1-FEE1-91CD-D6DC-6594CEBD0AAB}"/>
              </a:ext>
            </a:extLst>
          </p:cNvPr>
          <p:cNvSpPr txBox="1"/>
          <p:nvPr/>
        </p:nvSpPr>
        <p:spPr>
          <a:xfrm>
            <a:off x="3033720" y="3173279"/>
            <a:ext cx="8112121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200">
                <a:solidFill>
                  <a:schemeClr val="accent5">
                    <a:lumMod val="50000"/>
                  </a:schemeClr>
                </a:solidFill>
                <a:latin typeface="Open Sauce Light"/>
              </a:defRPr>
            </a:lvl1pPr>
          </a:lstStyle>
          <a:p>
            <a:r>
              <a:rPr lang="bs-Latn-BA" i="1" dirty="0">
                <a:latin typeface="Bahnschrift SemiLight" panose="020B0502040204020203" pitchFamily="34" charset="0"/>
              </a:rPr>
              <a:t>Planirajte </a:t>
            </a:r>
            <a:r>
              <a:rPr lang="bs-Latn-BA" i="1" dirty="0" err="1">
                <a:latin typeface="Bahnschrift SemiLight" panose="020B0502040204020203" pitchFamily="34" charset="0"/>
              </a:rPr>
              <a:t>nepredvivo</a:t>
            </a:r>
            <a:r>
              <a:rPr lang="bs-Latn-BA" i="1" dirty="0">
                <a:latin typeface="Bahnschrift SemiLight" panose="020B0502040204020203" pitchFamily="34" charset="0"/>
              </a:rPr>
              <a:t>!</a:t>
            </a:r>
          </a:p>
          <a:p>
            <a:r>
              <a:rPr lang="bs-Latn-BA" dirty="0">
                <a:latin typeface="Bahnschrift SemiLight" panose="020B0502040204020203" pitchFamily="34" charset="0"/>
              </a:rPr>
              <a:t> </a:t>
            </a:r>
          </a:p>
          <a:p>
            <a:endParaRPr lang="fr-FR" dirty="0">
              <a:latin typeface="Bahnschrift SemiLight" panose="020B0502040204020203" pitchFamily="34" charset="0"/>
            </a:endParaRPr>
          </a:p>
        </p:txBody>
      </p:sp>
      <p:grpSp>
        <p:nvGrpSpPr>
          <p:cNvPr id="38" name="Group 21">
            <a:extLst>
              <a:ext uri="{FF2B5EF4-FFF2-40B4-BE49-F238E27FC236}">
                <a16:creationId xmlns:a16="http://schemas.microsoft.com/office/drawing/2014/main" id="{5C40F5D6-670F-441B-9551-C643C96B693D}"/>
              </a:ext>
            </a:extLst>
          </p:cNvPr>
          <p:cNvGrpSpPr/>
          <p:nvPr/>
        </p:nvGrpSpPr>
        <p:grpSpPr>
          <a:xfrm>
            <a:off x="11076686" y="5017628"/>
            <a:ext cx="5571362" cy="4385951"/>
            <a:chOff x="-51867" y="-96441"/>
            <a:chExt cx="4952321" cy="3898623"/>
          </a:xfrm>
        </p:grpSpPr>
        <p:grpSp>
          <p:nvGrpSpPr>
            <p:cNvPr id="39" name="Group 22">
              <a:extLst>
                <a:ext uri="{FF2B5EF4-FFF2-40B4-BE49-F238E27FC236}">
                  <a16:creationId xmlns:a16="http://schemas.microsoft.com/office/drawing/2014/main" id="{DF18F3A0-6C92-43FC-9157-4CE0FE029DA3}"/>
                </a:ext>
              </a:extLst>
            </p:cNvPr>
            <p:cNvGrpSpPr/>
            <p:nvPr/>
          </p:nvGrpSpPr>
          <p:grpSpPr>
            <a:xfrm>
              <a:off x="-51867" y="-96441"/>
              <a:ext cx="4952321" cy="3898623"/>
              <a:chOff x="-15368" y="-28575"/>
              <a:chExt cx="1467354" cy="1155147"/>
            </a:xfrm>
          </p:grpSpPr>
          <p:sp>
            <p:nvSpPr>
              <p:cNvPr id="42" name="Freeform 23">
                <a:extLst>
                  <a:ext uri="{FF2B5EF4-FFF2-40B4-BE49-F238E27FC236}">
                    <a16:creationId xmlns:a16="http://schemas.microsoft.com/office/drawing/2014/main" id="{7F430041-C7BD-4B37-AC24-1C9A19E89D17}"/>
                  </a:ext>
                </a:extLst>
              </p:cNvPr>
              <p:cNvSpPr/>
              <p:nvPr/>
            </p:nvSpPr>
            <p:spPr>
              <a:xfrm>
                <a:off x="-15368" y="481709"/>
                <a:ext cx="1467354" cy="644863"/>
              </a:xfrm>
              <a:custGeom>
                <a:avLst/>
                <a:gdLst/>
                <a:ahLst/>
                <a:cxnLst/>
                <a:rect l="l" t="t" r="r" b="b"/>
                <a:pathLst>
                  <a:path w="1467354" h="644863">
                    <a:moveTo>
                      <a:pt x="70869" y="0"/>
                    </a:moveTo>
                    <a:lnTo>
                      <a:pt x="1396485" y="0"/>
                    </a:lnTo>
                    <a:cubicBezTo>
                      <a:pt x="1435625" y="0"/>
                      <a:pt x="1467354" y="31729"/>
                      <a:pt x="1467354" y="70869"/>
                    </a:cubicBezTo>
                    <a:lnTo>
                      <a:pt x="1467354" y="573994"/>
                    </a:lnTo>
                    <a:cubicBezTo>
                      <a:pt x="1467354" y="613134"/>
                      <a:pt x="1435625" y="644863"/>
                      <a:pt x="1396485" y="644863"/>
                    </a:cubicBezTo>
                    <a:lnTo>
                      <a:pt x="70869" y="644863"/>
                    </a:lnTo>
                    <a:cubicBezTo>
                      <a:pt x="31729" y="644863"/>
                      <a:pt x="0" y="613134"/>
                      <a:pt x="0" y="573994"/>
                    </a:cubicBezTo>
                    <a:lnTo>
                      <a:pt x="0" y="70869"/>
                    </a:lnTo>
                    <a:cubicBezTo>
                      <a:pt x="0" y="31729"/>
                      <a:pt x="31729" y="0"/>
                      <a:pt x="70869" y="0"/>
                    </a:cubicBezTo>
                    <a:close/>
                  </a:path>
                </a:pathLst>
              </a:custGeom>
              <a:solidFill>
                <a:srgbClr val="C1C1C1"/>
              </a:solidFill>
            </p:spPr>
          </p:sp>
          <p:sp>
            <p:nvSpPr>
              <p:cNvPr id="43" name="TextBox 24">
                <a:extLst>
                  <a:ext uri="{FF2B5EF4-FFF2-40B4-BE49-F238E27FC236}">
                    <a16:creationId xmlns:a16="http://schemas.microsoft.com/office/drawing/2014/main" id="{45FE86C2-67B4-4725-B321-C443BEFE0B93}"/>
                  </a:ext>
                </a:extLst>
              </p:cNvPr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76200" tIns="76200" rIns="76200" bIns="76200" rtlCol="0" anchor="ctr"/>
              <a:lstStyle/>
              <a:p>
                <a:pPr algn="ctr">
                  <a:lnSpc>
                    <a:spcPts val="2858"/>
                  </a:lnSpc>
                </a:pPr>
                <a:endParaRPr sz="2700">
                  <a:latin typeface="Bahnschrift SemiLight" panose="020B0502040204020203" pitchFamily="34" charset="0"/>
                </a:endParaRPr>
              </a:p>
            </p:txBody>
          </p:sp>
        </p:grpSp>
        <p:sp>
          <p:nvSpPr>
            <p:cNvPr id="40" name="TextBox 25">
              <a:extLst>
                <a:ext uri="{FF2B5EF4-FFF2-40B4-BE49-F238E27FC236}">
                  <a16:creationId xmlns:a16="http://schemas.microsoft.com/office/drawing/2014/main" id="{18BBA86F-CB37-4227-A57D-4A4145CFD0B6}"/>
                </a:ext>
              </a:extLst>
            </p:cNvPr>
            <p:cNvSpPr txBox="1"/>
            <p:nvPr/>
          </p:nvSpPr>
          <p:spPr>
            <a:xfrm>
              <a:off x="1669998" y="1830078"/>
              <a:ext cx="2825697" cy="33382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48"/>
                </a:lnSpc>
                <a:spcBef>
                  <a:spcPts val="1200"/>
                </a:spcBef>
                <a:spcAft>
                  <a:spcPts val="1200"/>
                </a:spcAft>
              </a:pPr>
              <a:endPara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41" name="TextBox 26">
              <a:extLst>
                <a:ext uri="{FF2B5EF4-FFF2-40B4-BE49-F238E27FC236}">
                  <a16:creationId xmlns:a16="http://schemas.microsoft.com/office/drawing/2014/main" id="{87C23D05-D1F9-4494-938F-D8F77CA3ED37}"/>
                </a:ext>
              </a:extLst>
            </p:cNvPr>
            <p:cNvSpPr txBox="1"/>
            <p:nvPr/>
          </p:nvSpPr>
          <p:spPr>
            <a:xfrm>
              <a:off x="552016" y="723648"/>
              <a:ext cx="973467" cy="8177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72"/>
                </a:lnSpc>
              </a:pPr>
              <a:endParaRPr lang="en-US" sz="5696" dirty="0">
                <a:solidFill>
                  <a:srgbClr val="000000"/>
                </a:solidFill>
                <a:latin typeface="Bahnschrift SemiLight" panose="020B0502040204020203" pitchFamily="34" charset="0"/>
              </a:endParaRPr>
            </a:p>
          </p:txBody>
        </p:sp>
      </p:grpSp>
      <p:sp>
        <p:nvSpPr>
          <p:cNvPr id="45" name="TextBox 25">
            <a:extLst>
              <a:ext uri="{FF2B5EF4-FFF2-40B4-BE49-F238E27FC236}">
                <a16:creationId xmlns:a16="http://schemas.microsoft.com/office/drawing/2014/main" id="{EEF6FE4E-95D5-4868-9D4F-327DF1017998}"/>
              </a:ext>
            </a:extLst>
          </p:cNvPr>
          <p:cNvSpPr txBox="1"/>
          <p:nvPr/>
        </p:nvSpPr>
        <p:spPr>
          <a:xfrm>
            <a:off x="13093139" y="7325330"/>
            <a:ext cx="3178910" cy="13542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Šta je potrebno da bi ste se širili na nova tržišta ili širili ponudu na postojećem tržištu?</a:t>
            </a:r>
          </a:p>
        </p:txBody>
      </p:sp>
      <p:sp>
        <p:nvSpPr>
          <p:cNvPr id="46" name="TextBox 26">
            <a:extLst>
              <a:ext uri="{FF2B5EF4-FFF2-40B4-BE49-F238E27FC236}">
                <a16:creationId xmlns:a16="http://schemas.microsoft.com/office/drawing/2014/main" id="{3546BDB5-B45E-4C7C-B2F1-7CC302F94413}"/>
              </a:ext>
            </a:extLst>
          </p:cNvPr>
          <p:cNvSpPr txBox="1"/>
          <p:nvPr/>
        </p:nvSpPr>
        <p:spPr>
          <a:xfrm>
            <a:off x="11697703" y="7541010"/>
            <a:ext cx="1095151" cy="9199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972"/>
              </a:lnSpc>
            </a:pPr>
            <a:r>
              <a:rPr lang="en-US" sz="5696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</a:t>
            </a:r>
            <a:r>
              <a:rPr lang="bs-Latn-BA" sz="5696" dirty="0">
                <a:solidFill>
                  <a:srgbClr val="000000"/>
                </a:solidFill>
                <a:latin typeface="Bahnschrift SemiLight" panose="020B0502040204020203" pitchFamily="34" charset="0"/>
              </a:rPr>
              <a:t>3</a:t>
            </a:r>
            <a:endParaRPr lang="en-US" sz="5696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510948-5DF0-40F1-8934-45DDB57DEDF1}"/>
              </a:ext>
            </a:extLst>
          </p:cNvPr>
          <p:cNvGrpSpPr/>
          <p:nvPr/>
        </p:nvGrpSpPr>
        <p:grpSpPr>
          <a:xfrm>
            <a:off x="3505200" y="4446673"/>
            <a:ext cx="3931830" cy="3744827"/>
            <a:chOff x="654848" y="1095581"/>
            <a:chExt cx="3286743" cy="3286743"/>
          </a:xfrm>
          <a:solidFill>
            <a:schemeClr val="accent5">
              <a:lumMod val="75000"/>
            </a:schemeClr>
          </a:solidFill>
          <a:scene3d>
            <a:camera prst="orthographicFront"/>
            <a:lightRig rig="chilly" dir="t"/>
          </a:scene3d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9DC792C0-6AA6-45DC-9F85-2D07E77BA58A}"/>
                </a:ext>
              </a:extLst>
            </p:cNvPr>
            <p:cNvSpPr/>
            <p:nvPr/>
          </p:nvSpPr>
          <p:spPr>
            <a:xfrm>
              <a:off x="654848" y="1095581"/>
              <a:ext cx="3286743" cy="3286743"/>
            </a:xfrm>
            <a:prstGeom prst="ellipse">
              <a:avLst/>
            </a:prstGeom>
            <a:grpFill/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Oval 4">
              <a:extLst>
                <a:ext uri="{FF2B5EF4-FFF2-40B4-BE49-F238E27FC236}">
                  <a16:creationId xmlns:a16="http://schemas.microsoft.com/office/drawing/2014/main" id="{677809A8-1146-475C-9F8D-68630D976675}"/>
                </a:ext>
              </a:extLst>
            </p:cNvPr>
            <p:cNvSpPr txBox="1"/>
            <p:nvPr/>
          </p:nvSpPr>
          <p:spPr>
            <a:xfrm>
              <a:off x="875370" y="1945903"/>
              <a:ext cx="2827478" cy="616264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5128" tIns="135128" rIns="135128" bIns="135128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bs-Latn-BA" sz="1900" kern="1200" dirty="0">
                  <a:latin typeface="Bahnschrift SemiBold" panose="020B0502040204020203" pitchFamily="34" charset="0"/>
                </a:rPr>
                <a:t>STRATEGIJA RASTA</a:t>
              </a:r>
            </a:p>
          </p:txBody>
        </p:sp>
      </p:grpSp>
      <p:sp>
        <p:nvSpPr>
          <p:cNvPr id="54" name="Oval 4">
            <a:extLst>
              <a:ext uri="{FF2B5EF4-FFF2-40B4-BE49-F238E27FC236}">
                <a16:creationId xmlns:a16="http://schemas.microsoft.com/office/drawing/2014/main" id="{A5C07441-46F0-43F9-B0C7-7BC07E6CE899}"/>
              </a:ext>
            </a:extLst>
          </p:cNvPr>
          <p:cNvSpPr txBox="1"/>
          <p:nvPr/>
        </p:nvSpPr>
        <p:spPr>
          <a:xfrm>
            <a:off x="4106722" y="6432236"/>
            <a:ext cx="2827478" cy="616264"/>
          </a:xfrm>
          <a:prstGeom prst="rect">
            <a:avLst/>
          </a:prstGeom>
          <a:scene3d>
            <a:camera prst="orthographicFront"/>
            <a:lightRig rig="chilly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5128" tIns="135128" rIns="135128" bIns="135128" numCol="1" spcCol="1270" anchor="ctr" anchorCtr="0">
            <a:noAutofit/>
          </a:bodyPr>
          <a:lstStyle/>
          <a:p>
            <a:pPr marL="0" lvl="0" indent="0" algn="ctr" defTabSz="844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bs-Latn-BA" sz="1900" i="1" kern="1200" dirty="0">
                <a:latin typeface="Bahnschrift SemiLight" panose="020B0502040204020203" pitchFamily="34" charset="0"/>
              </a:rPr>
              <a:t>Koje su vaše ambicije u naredne tri godine? </a:t>
            </a:r>
          </a:p>
        </p:txBody>
      </p:sp>
      <p:grpSp>
        <p:nvGrpSpPr>
          <p:cNvPr id="55" name="Group 9">
            <a:extLst>
              <a:ext uri="{FF2B5EF4-FFF2-40B4-BE49-F238E27FC236}">
                <a16:creationId xmlns:a16="http://schemas.microsoft.com/office/drawing/2014/main" id="{15D4DE61-C963-4F6F-8BDD-5B31622257CE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56" name="Picture 10">
              <a:extLst>
                <a:ext uri="{FF2B5EF4-FFF2-40B4-BE49-F238E27FC236}">
                  <a16:creationId xmlns:a16="http://schemas.microsoft.com/office/drawing/2014/main" id="{5D44BA48-DEDF-4367-A20B-F998DB88B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57" name="Picture 11">
              <a:extLst>
                <a:ext uri="{FF2B5EF4-FFF2-40B4-BE49-F238E27FC236}">
                  <a16:creationId xmlns:a16="http://schemas.microsoft.com/office/drawing/2014/main" id="{C26518A0-DDEC-4776-B368-926D05F3C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6B7C0ACD-5BC5-4C68-B00E-43C316256752}"/>
              </a:ext>
            </a:extLst>
          </p:cNvPr>
          <p:cNvSpPr/>
          <p:nvPr/>
        </p:nvSpPr>
        <p:spPr>
          <a:xfrm>
            <a:off x="485556" y="462229"/>
            <a:ext cx="17316887" cy="9377782"/>
          </a:xfrm>
          <a:prstGeom prst="rect">
            <a:avLst/>
          </a:prstGeom>
          <a:solidFill>
            <a:srgbClr val="EFEFEF"/>
          </a:solidFill>
        </p:spPr>
        <p:txBody>
          <a:bodyPr/>
          <a:lstStyle/>
          <a:p>
            <a:endParaRPr lang="bs-Latn-BA" dirty="0">
              <a:latin typeface="Bahnschrift SemiLight" panose="020B0502040204020203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990600" y="1638300"/>
            <a:ext cx="4922702" cy="27876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12"/>
              </a:lnSpc>
            </a:pPr>
            <a:r>
              <a:rPr lang="bs-Latn-BA" sz="4800" b="1" dirty="0">
                <a:latin typeface="Bahnschrift SemiBold" panose="020B0502040204020203" pitchFamily="34" charset="0"/>
              </a:rPr>
              <a:t>PLAN </a:t>
            </a:r>
            <a:r>
              <a:rPr lang="en-US" sz="4800" b="1" dirty="0">
                <a:latin typeface="Bahnschrift SemiBold" panose="020B0502040204020203" pitchFamily="34" charset="0"/>
              </a:rPr>
              <a:t>FINANS</a:t>
            </a:r>
            <a:r>
              <a:rPr lang="bs-Latn-BA" sz="4800" b="1" dirty="0">
                <a:latin typeface="Bahnschrift SemiBold" panose="020B0502040204020203" pitchFamily="34" charset="0"/>
              </a:rPr>
              <a:t>IJSKOG REZULTATA </a:t>
            </a:r>
            <a:endParaRPr lang="en-US" sz="4800" b="1" dirty="0">
              <a:latin typeface="Bahnschrift SemiBold" panose="020B0502040204020203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11934" y="5142932"/>
            <a:ext cx="5001368" cy="14362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Plan finansijskog rezultata u skladu sa strategijom rasta prikažite po uzoru na tabelu sa </a:t>
            </a:r>
            <a:r>
              <a:rPr lang="bs-Latn-BA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slajda</a:t>
            </a:r>
            <a:r>
              <a:rPr lang="bs-Latn-BA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</a:t>
            </a:r>
          </a:p>
          <a:p>
            <a:pPr>
              <a:lnSpc>
                <a:spcPts val="2800"/>
              </a:lnSpc>
            </a:pPr>
            <a:endParaRPr lang="bs-Latn-BA" sz="24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graphicFrame>
        <p:nvGraphicFramePr>
          <p:cNvPr id="19" name="Table 19">
            <a:extLst>
              <a:ext uri="{FF2B5EF4-FFF2-40B4-BE49-F238E27FC236}">
                <a16:creationId xmlns:a16="http://schemas.microsoft.com/office/drawing/2014/main" id="{3CE4F94A-29A2-E44C-98CF-3ACA57964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28958"/>
              </p:ext>
            </p:extLst>
          </p:nvPr>
        </p:nvGraphicFramePr>
        <p:xfrm>
          <a:off x="6492603" y="1181100"/>
          <a:ext cx="9982200" cy="7315244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294900">
                  <a:extLst>
                    <a:ext uri="{9D8B030D-6E8A-4147-A177-3AD203B41FA5}">
                      <a16:colId xmlns:a16="http://schemas.microsoft.com/office/drawing/2014/main" val="833348964"/>
                    </a:ext>
                  </a:extLst>
                </a:gridCol>
                <a:gridCol w="2353424">
                  <a:extLst>
                    <a:ext uri="{9D8B030D-6E8A-4147-A177-3AD203B41FA5}">
                      <a16:colId xmlns:a16="http://schemas.microsoft.com/office/drawing/2014/main" val="2150275011"/>
                    </a:ext>
                  </a:extLst>
                </a:gridCol>
                <a:gridCol w="2743076">
                  <a:extLst>
                    <a:ext uri="{9D8B030D-6E8A-4147-A177-3AD203B41FA5}">
                      <a16:colId xmlns:a16="http://schemas.microsoft.com/office/drawing/2014/main" val="2860058053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3810969173"/>
                    </a:ext>
                  </a:extLst>
                </a:gridCol>
              </a:tblGrid>
              <a:tr h="150934">
                <a:tc>
                  <a:txBody>
                    <a:bodyPr/>
                    <a:lstStyle/>
                    <a:p>
                      <a:endParaRPr lang="en-BA" sz="2000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20</a:t>
                      </a:r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20</a:t>
                      </a:r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20</a:t>
                      </a:r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2</a:t>
                      </a:r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47765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Korisnici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50,000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400,000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1,600,000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857194"/>
                  </a:ext>
                </a:extLst>
              </a:tr>
              <a:tr h="941917">
                <a:tc>
                  <a:txBody>
                    <a:bodyPr/>
                    <a:lstStyle/>
                    <a:p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Prosječna cijena po obavljenom poslu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75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80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90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773470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bs-Latn-BA" sz="2000" b="1" dirty="0">
                          <a:latin typeface="Bahnschrift SemiBold" panose="020B0502040204020203" pitchFamily="34" charset="0"/>
                        </a:rPr>
                        <a:t>Ukupni p</a:t>
                      </a:r>
                      <a:r>
                        <a:rPr lang="en-BA" sz="2000" b="1" dirty="0">
                          <a:latin typeface="Bahnschrift SemiBold" panose="020B0502040204020203" pitchFamily="34" charset="0"/>
                        </a:rPr>
                        <a:t>rihod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b="1" kern="1200" dirty="0">
                          <a:latin typeface="Bahnschrift SemiBold" panose="020B0502040204020203" pitchFamily="34" charset="0"/>
                        </a:rPr>
                        <a:t>5,625,000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b="1" kern="1200" dirty="0">
                          <a:latin typeface="Bahnschrift SemiBold" panose="020B0502040204020203" pitchFamily="34" charset="0"/>
                        </a:rPr>
                        <a:t>48,000,000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b="1" kern="1200" dirty="0">
                          <a:latin typeface="Bahnschrift SemiBold" panose="020B0502040204020203" pitchFamily="34" charset="0"/>
                        </a:rPr>
                        <a:t>216,000,000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7858250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Trošak po prihodu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4450863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en-BA" sz="2000" dirty="0">
                          <a:latin typeface="Bahnschrift SemiLight" panose="020B0502040204020203" pitchFamily="34" charset="0"/>
                        </a:rPr>
                        <a:t>Prodaja &amp; Marketing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5,625,000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38,400,000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151,200,000</a:t>
                      </a:r>
                      <a:endParaRPr lang="en-BA" sz="2000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620086"/>
                  </a:ext>
                </a:extLst>
              </a:tr>
              <a:tr h="738592">
                <a:tc>
                  <a:txBody>
                    <a:bodyPr/>
                    <a:lstStyle/>
                    <a:p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Razvoj proizvoda 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1,687,500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9,600,000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21,600,000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048601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Briga o korisnicima 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562,500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2,400,000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5%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8291936"/>
                  </a:ext>
                </a:extLst>
              </a:tr>
              <a:tr h="782608">
                <a:tc>
                  <a:txBody>
                    <a:bodyPr/>
                    <a:lstStyle/>
                    <a:p>
                      <a:r>
                        <a:rPr lang="bs-Latn-BA" sz="2000" dirty="0">
                          <a:latin typeface="Bahnschrift SemiLight" panose="020B0502040204020203" pitchFamily="34" charset="0"/>
                        </a:rPr>
                        <a:t>Administrativni troškovi</a:t>
                      </a:r>
                      <a:endParaRPr lang="en-BA" sz="2000" b="1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281,250 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Bahnschrift SemiLight" panose="020B0502040204020203" pitchFamily="34" charset="0"/>
                        </a:rPr>
                        <a:t>2,400,000</a:t>
                      </a:r>
                      <a:endParaRPr lang="en-BA" sz="2000" kern="1200" dirty="0">
                        <a:latin typeface="Bahnschrift SemiLight" panose="020B0502040204020203" pitchFamily="34" charset="0"/>
                      </a:endParaRPr>
                    </a:p>
                    <a:p>
                      <a:pPr marL="0" algn="ctr" defTabSz="914400" rtl="0" eaLnBrk="1" latinLnBrk="0" hangingPunct="1"/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kern="1200" dirty="0">
                          <a:latin typeface="Bahnschrift SemiLight" panose="020B0502040204020203" pitchFamily="34" charset="0"/>
                        </a:rPr>
                        <a:t>4,320,000</a:t>
                      </a:r>
                      <a:endParaRPr lang="en-BA" sz="2000" kern="1200" dirty="0">
                        <a:solidFill>
                          <a:schemeClr val="dk1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4333081"/>
                  </a:ext>
                </a:extLst>
              </a:tr>
              <a:tr h="572211">
                <a:tc>
                  <a:txBody>
                    <a:bodyPr/>
                    <a:lstStyle/>
                    <a:p>
                      <a:r>
                        <a:rPr lang="bs-Latn-BA" sz="2000" b="1" dirty="0">
                          <a:latin typeface="Bahnschrift SemiBold" panose="020B0502040204020203" pitchFamily="34" charset="0"/>
                        </a:rPr>
                        <a:t>Ukupno troškovi </a:t>
                      </a:r>
                      <a:endParaRPr lang="en-BA" sz="2000" b="1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dirty="0">
                          <a:latin typeface="Bahnschrift SemiBold" panose="020B0502040204020203" pitchFamily="34" charset="0"/>
                        </a:rPr>
                        <a:t>7,596,750 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b="1" dirty="0">
                          <a:latin typeface="Bahnschrift SemiBold" panose="020B0502040204020203" pitchFamily="34" charset="0"/>
                        </a:rPr>
                        <a:t>52,800,000 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BA" sz="2000" b="1" kern="1200" dirty="0">
                          <a:latin typeface="Bahnschrift SemiBold" panose="020B0502040204020203" pitchFamily="34" charset="0"/>
                        </a:rPr>
                        <a:t>187,920,000</a:t>
                      </a:r>
                      <a:endParaRPr lang="en-BA" sz="2000" b="1" kern="1200" dirty="0">
                        <a:solidFill>
                          <a:schemeClr val="dk1"/>
                        </a:solidFill>
                        <a:latin typeface="Bahnschrift SemiBold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750513"/>
                  </a:ext>
                </a:extLst>
              </a:tr>
              <a:tr h="447205">
                <a:tc>
                  <a:txBody>
                    <a:bodyPr/>
                    <a:lstStyle/>
                    <a:p>
                      <a:r>
                        <a:rPr lang="bs-Latn-BA" sz="2000" b="1" dirty="0">
                          <a:latin typeface="Bahnschrift SemiBold" panose="020B0502040204020203" pitchFamily="34" charset="0"/>
                        </a:rPr>
                        <a:t>DOBIT / GUBITAK </a:t>
                      </a:r>
                      <a:endParaRPr lang="en-BA" sz="2000" b="1" dirty="0">
                        <a:latin typeface="Bahnschrift SemiBold" panose="020B05020402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000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-1,968,750</a:t>
                      </a:r>
                      <a:endParaRPr lang="en-BA" sz="2000" kern="1200" dirty="0">
                        <a:solidFill>
                          <a:srgbClr val="FF0000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bs-Latn-BA" sz="2000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-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latin typeface="Bahnschrift SemiLight" panose="020B0502040204020203" pitchFamily="34" charset="0"/>
                        </a:rPr>
                        <a:t>4,800,000</a:t>
                      </a:r>
                      <a:endParaRPr lang="en-BA" sz="2000" kern="1200" dirty="0">
                        <a:solidFill>
                          <a:srgbClr val="FF0000"/>
                        </a:solidFill>
                        <a:latin typeface="Bahnschrift Semi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BA" sz="2000" kern="1200" dirty="0">
                          <a:solidFill>
                            <a:srgbClr val="00B050"/>
                          </a:solidFill>
                          <a:latin typeface="Bahnschrift SemiLight" panose="020B0502040204020203" pitchFamily="34" charset="0"/>
                        </a:rPr>
                        <a:t>28,080,000</a:t>
                      </a:r>
                    </a:p>
                    <a:p>
                      <a:pPr algn="ctr"/>
                      <a:endParaRPr lang="en-BA" sz="2000" dirty="0">
                        <a:latin typeface="Bahnschrift SemiLight" panose="020B05020402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4822277"/>
                  </a:ext>
                </a:extLst>
              </a:tr>
            </a:tbl>
          </a:graphicData>
        </a:graphic>
      </p:graphicFrame>
      <p:grpSp>
        <p:nvGrpSpPr>
          <p:cNvPr id="8" name="Group 9">
            <a:extLst>
              <a:ext uri="{FF2B5EF4-FFF2-40B4-BE49-F238E27FC236}">
                <a16:creationId xmlns:a16="http://schemas.microsoft.com/office/drawing/2014/main" id="{46F65070-F4D9-476B-B770-498639AB5E92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9" name="Picture 10">
              <a:extLst>
                <a:ext uri="{FF2B5EF4-FFF2-40B4-BE49-F238E27FC236}">
                  <a16:creationId xmlns:a16="http://schemas.microsoft.com/office/drawing/2014/main" id="{20FB48FA-7BFC-4A63-8620-EEBF3AA98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0" name="Picture 11">
              <a:extLst>
                <a:ext uri="{FF2B5EF4-FFF2-40B4-BE49-F238E27FC236}">
                  <a16:creationId xmlns:a16="http://schemas.microsoft.com/office/drawing/2014/main" id="{4415D1FC-EA82-4528-90C9-22D2AE094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>
            <a:extLst>
              <a:ext uri="{FF2B5EF4-FFF2-40B4-BE49-F238E27FC236}">
                <a16:creationId xmlns:a16="http://schemas.microsoft.com/office/drawing/2014/main" id="{B735ADFE-BCCD-4027-81CC-D9E30CEADC9B}"/>
              </a:ext>
            </a:extLst>
          </p:cNvPr>
          <p:cNvSpPr/>
          <p:nvPr/>
        </p:nvSpPr>
        <p:spPr>
          <a:xfrm>
            <a:off x="615998" y="266700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3" name="TextBox 3"/>
          <p:cNvSpPr txBox="1"/>
          <p:nvPr/>
        </p:nvSpPr>
        <p:spPr>
          <a:xfrm>
            <a:off x="1195215" y="1228977"/>
            <a:ext cx="11301585" cy="8798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88"/>
              </a:lnSpc>
            </a:pPr>
            <a:r>
              <a:rPr lang="bs-Latn-BA" sz="5400" b="1" dirty="0">
                <a:latin typeface="Bahnschrift SemiBold" panose="020B0502040204020203" pitchFamily="34" charset="0"/>
              </a:rPr>
              <a:t>DOSADAŠNJE </a:t>
            </a:r>
            <a:r>
              <a:rPr lang="en-US" sz="5400" b="1" dirty="0">
                <a:latin typeface="Bahnschrift SemiBold" panose="020B0502040204020203" pitchFamily="34" charset="0"/>
              </a:rPr>
              <a:t>FINANSIRANJE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56852" y="2628900"/>
            <a:ext cx="8777748" cy="11514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5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Da li su određena novčana sredstva već uložena u razvoj vaše ideje? </a:t>
            </a:r>
          </a:p>
          <a:p>
            <a:pPr>
              <a:lnSpc>
                <a:spcPts val="305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Ako jesu, kako ste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obezbijedili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sredstva (vlastita novčana ulaganja, grantovi, drugi investitori...)?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0483" y="8905056"/>
            <a:ext cx="167163" cy="19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53"/>
              </a:lnSpc>
            </a:pPr>
            <a:r>
              <a:rPr lang="en-US" sz="1181">
                <a:solidFill>
                  <a:srgbClr val="F8F8F8"/>
                </a:solidFill>
                <a:latin typeface="Bahnschrift SemiLight" panose="020B0502040204020203" pitchFamily="34" charset="0"/>
              </a:rPr>
              <a:t>16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7A0A92A1-9BDE-4F43-9683-EF67F67198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583539"/>
              </p:ext>
            </p:extLst>
          </p:nvPr>
        </p:nvGraphicFramePr>
        <p:xfrm>
          <a:off x="10134600" y="2628900"/>
          <a:ext cx="6384361" cy="657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370A86F8-C4A6-4007-8043-0B266F484044}"/>
              </a:ext>
            </a:extLst>
          </p:cNvPr>
          <p:cNvGrpSpPr/>
          <p:nvPr/>
        </p:nvGrpSpPr>
        <p:grpSpPr>
          <a:xfrm>
            <a:off x="1219200" y="5829300"/>
            <a:ext cx="8095572" cy="2729107"/>
            <a:chOff x="1219200" y="5482272"/>
            <a:chExt cx="8095572" cy="272910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C9EF151-2D0B-446E-B3D4-2C6DA5F2EC7E}"/>
                </a:ext>
              </a:extLst>
            </p:cNvPr>
            <p:cNvSpPr/>
            <p:nvPr/>
          </p:nvSpPr>
          <p:spPr>
            <a:xfrm>
              <a:off x="1219200" y="5511723"/>
              <a:ext cx="709136" cy="698577"/>
            </a:xfrm>
            <a:prstGeom prst="ellipse">
              <a:avLst/>
            </a:prstGeom>
            <a:solidFill>
              <a:schemeClr val="accent6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A2B0B03-3EE9-4B43-9E47-F0801E0D3648}"/>
                </a:ext>
              </a:extLst>
            </p:cNvPr>
            <p:cNvSpPr/>
            <p:nvPr/>
          </p:nvSpPr>
          <p:spPr>
            <a:xfrm>
              <a:off x="1219200" y="7512802"/>
              <a:ext cx="709136" cy="698577"/>
            </a:xfrm>
            <a:prstGeom prst="ellipse">
              <a:avLst/>
            </a:prstGeom>
            <a:solidFill>
              <a:schemeClr val="accent2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160683E-6247-42B8-A5C0-70E8920243F1}"/>
                </a:ext>
              </a:extLst>
            </p:cNvPr>
            <p:cNvSpPr/>
            <p:nvPr/>
          </p:nvSpPr>
          <p:spPr>
            <a:xfrm>
              <a:off x="3962400" y="5511722"/>
              <a:ext cx="709136" cy="698577"/>
            </a:xfrm>
            <a:prstGeom prst="ellipse">
              <a:avLst/>
            </a:prstGeom>
            <a:solidFill>
              <a:schemeClr val="accent3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5A8F4FB6-7415-4817-9FF6-18BCF7CB5D54}"/>
                </a:ext>
              </a:extLst>
            </p:cNvPr>
            <p:cNvSpPr/>
            <p:nvPr/>
          </p:nvSpPr>
          <p:spPr>
            <a:xfrm>
              <a:off x="3962400" y="7505700"/>
              <a:ext cx="709136" cy="698577"/>
            </a:xfrm>
            <a:prstGeom prst="ellipse">
              <a:avLst/>
            </a:prstGeom>
            <a:solidFill>
              <a:schemeClr val="accent1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822F0832-7A0D-4F8F-94F0-6EE731620DD4}"/>
                </a:ext>
              </a:extLst>
            </p:cNvPr>
            <p:cNvSpPr/>
            <p:nvPr/>
          </p:nvSpPr>
          <p:spPr>
            <a:xfrm>
              <a:off x="6705600" y="5537045"/>
              <a:ext cx="709136" cy="698577"/>
            </a:xfrm>
            <a:prstGeom prst="ellipse">
              <a:avLst/>
            </a:prstGeom>
            <a:solidFill>
              <a:schemeClr val="accent4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7C07D76-6B45-4A35-835B-20C4CFB484EA}"/>
                </a:ext>
              </a:extLst>
            </p:cNvPr>
            <p:cNvSpPr/>
            <p:nvPr/>
          </p:nvSpPr>
          <p:spPr>
            <a:xfrm>
              <a:off x="6726731" y="7512802"/>
              <a:ext cx="709136" cy="698577"/>
            </a:xfrm>
            <a:prstGeom prst="ellipse">
              <a:avLst/>
            </a:prstGeom>
            <a:solidFill>
              <a:schemeClr val="accent5"/>
            </a:solidFill>
          </p:spPr>
          <p:txBody>
            <a:bodyPr rtlCol="0" anchor="ctr"/>
            <a:lstStyle/>
            <a:p>
              <a:pPr algn="ctr"/>
              <a:endParaRPr lang="bs-Latn-BA">
                <a:latin typeface="Bahnschrift SemiLight" panose="020B0502040204020203" pitchFamily="34" charset="0"/>
              </a:endParaRPr>
            </a:p>
          </p:txBody>
        </p:sp>
        <p:sp>
          <p:nvSpPr>
            <p:cNvPr id="22" name="Text Placeholder 7">
              <a:extLst>
                <a:ext uri="{FF2B5EF4-FFF2-40B4-BE49-F238E27FC236}">
                  <a16:creationId xmlns:a16="http://schemas.microsoft.com/office/drawing/2014/main" id="{12721EEA-D649-40B6-BC29-D4515825B138}"/>
                </a:ext>
              </a:extLst>
            </p:cNvPr>
            <p:cNvSpPr txBox="1">
              <a:spLocks/>
            </p:cNvSpPr>
            <p:nvPr/>
          </p:nvSpPr>
          <p:spPr>
            <a:xfrm>
              <a:off x="1990770" y="5682655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3" name="Text Placeholder 7">
              <a:extLst>
                <a:ext uri="{FF2B5EF4-FFF2-40B4-BE49-F238E27FC236}">
                  <a16:creationId xmlns:a16="http://schemas.microsoft.com/office/drawing/2014/main" id="{84EB1BD8-683C-410E-9D69-8E63496DB283}"/>
                </a:ext>
              </a:extLst>
            </p:cNvPr>
            <p:cNvSpPr txBox="1">
              <a:spLocks/>
            </p:cNvSpPr>
            <p:nvPr/>
          </p:nvSpPr>
          <p:spPr>
            <a:xfrm>
              <a:off x="4813533" y="5676344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4" name="Text Placeholder 7">
              <a:extLst>
                <a:ext uri="{FF2B5EF4-FFF2-40B4-BE49-F238E27FC236}">
                  <a16:creationId xmlns:a16="http://schemas.microsoft.com/office/drawing/2014/main" id="{8F6E60B0-8194-4143-B240-E1B307B16ECA}"/>
                </a:ext>
              </a:extLst>
            </p:cNvPr>
            <p:cNvSpPr txBox="1">
              <a:spLocks/>
            </p:cNvSpPr>
            <p:nvPr/>
          </p:nvSpPr>
          <p:spPr>
            <a:xfrm>
              <a:off x="7524373" y="5676343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5" name="Text Placeholder 7">
              <a:extLst>
                <a:ext uri="{FF2B5EF4-FFF2-40B4-BE49-F238E27FC236}">
                  <a16:creationId xmlns:a16="http://schemas.microsoft.com/office/drawing/2014/main" id="{DB5358CF-DC28-492C-8DF6-C557AFF7CC5D}"/>
                </a:ext>
              </a:extLst>
            </p:cNvPr>
            <p:cNvSpPr txBox="1">
              <a:spLocks/>
            </p:cNvSpPr>
            <p:nvPr/>
          </p:nvSpPr>
          <p:spPr>
            <a:xfrm>
              <a:off x="2017897" y="7687284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6" name="Text Placeholder 7">
              <a:extLst>
                <a:ext uri="{FF2B5EF4-FFF2-40B4-BE49-F238E27FC236}">
                  <a16:creationId xmlns:a16="http://schemas.microsoft.com/office/drawing/2014/main" id="{7982D929-A859-4EEB-AA31-FDBB3AD86B91}"/>
                </a:ext>
              </a:extLst>
            </p:cNvPr>
            <p:cNvSpPr txBox="1">
              <a:spLocks/>
            </p:cNvSpPr>
            <p:nvPr/>
          </p:nvSpPr>
          <p:spPr>
            <a:xfrm>
              <a:off x="4865970" y="7687284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47A24DE0-944D-43EE-A88D-9B8FC393090A}"/>
                </a:ext>
              </a:extLst>
            </p:cNvPr>
            <p:cNvSpPr txBox="1">
              <a:spLocks/>
            </p:cNvSpPr>
            <p:nvPr/>
          </p:nvSpPr>
          <p:spPr>
            <a:xfrm>
              <a:off x="7564703" y="7687284"/>
              <a:ext cx="1750069" cy="349611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bs-Latn-BA" sz="2000" dirty="0">
                  <a:latin typeface="Bahnschrift SemiLight" panose="020B0502040204020203" pitchFamily="34" charset="0"/>
                </a:rPr>
                <a:t>KM </a:t>
              </a:r>
              <a:r>
                <a:rPr lang="hr-HR" sz="2000" dirty="0">
                  <a:latin typeface="Bahnschrift SemiLight" panose="020B0502040204020203" pitchFamily="34" charset="0"/>
                </a:rPr>
                <a:t>1</a:t>
              </a:r>
              <a:r>
                <a:rPr lang="en-US" sz="2000" dirty="0">
                  <a:latin typeface="Bahnschrift SemiLight" panose="020B0502040204020203" pitchFamily="34" charset="0"/>
                </a:rPr>
                <a:t>,500,000</a:t>
              </a:r>
            </a:p>
          </p:txBody>
        </p:sp>
        <p:sp>
          <p:nvSpPr>
            <p:cNvPr id="29" name="Text Placeholder 8">
              <a:extLst>
                <a:ext uri="{FF2B5EF4-FFF2-40B4-BE49-F238E27FC236}">
                  <a16:creationId xmlns:a16="http://schemas.microsoft.com/office/drawing/2014/main" id="{F05DD17A-1C49-4054-9C01-7832AF75CA06}"/>
                </a:ext>
              </a:extLst>
            </p:cNvPr>
            <p:cNvSpPr txBox="1">
              <a:spLocks/>
            </p:cNvSpPr>
            <p:nvPr/>
          </p:nvSpPr>
          <p:spPr>
            <a:xfrm>
              <a:off x="2135380" y="5482273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 fontScale="92500"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bs-Latn-BA" dirty="0">
                  <a:solidFill>
                    <a:srgbClr val="00BBBB"/>
                  </a:solidFill>
                  <a:latin typeface="Bahnschrift SemiLight" panose="020B0502040204020203" pitchFamily="34" charset="0"/>
                </a:rPr>
                <a:t>Vlastita sredstva 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  <p:sp>
          <p:nvSpPr>
            <p:cNvPr id="30" name="Text Placeholder 8">
              <a:extLst>
                <a:ext uri="{FF2B5EF4-FFF2-40B4-BE49-F238E27FC236}">
                  <a16:creationId xmlns:a16="http://schemas.microsoft.com/office/drawing/2014/main" id="{F82BF529-A84B-4573-B9D7-7E0B8E140F83}"/>
                </a:ext>
              </a:extLst>
            </p:cNvPr>
            <p:cNvSpPr txBox="1">
              <a:spLocks/>
            </p:cNvSpPr>
            <p:nvPr/>
          </p:nvSpPr>
          <p:spPr>
            <a:xfrm>
              <a:off x="4989660" y="5500105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bs-Latn-BA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BBBB"/>
                  </a:solidFill>
                  <a:effectLst/>
                  <a:uLnTx/>
                  <a:uFillTx/>
                  <a:latin typeface="Bahnschrift SemiLight" panose="020B0502040204020203" pitchFamily="34" charset="0"/>
                </a:rPr>
                <a:t>Grant 1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  <p:sp>
          <p:nvSpPr>
            <p:cNvPr id="31" name="Text Placeholder 8">
              <a:extLst>
                <a:ext uri="{FF2B5EF4-FFF2-40B4-BE49-F238E27FC236}">
                  <a16:creationId xmlns:a16="http://schemas.microsoft.com/office/drawing/2014/main" id="{E4BC86F6-70CC-4C9B-A62A-BAB70A9A4F3A}"/>
                </a:ext>
              </a:extLst>
            </p:cNvPr>
            <p:cNvSpPr txBox="1">
              <a:spLocks/>
            </p:cNvSpPr>
            <p:nvPr/>
          </p:nvSpPr>
          <p:spPr>
            <a:xfrm>
              <a:off x="7701719" y="5482272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bs-Latn-BA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BBBB"/>
                  </a:solidFill>
                  <a:effectLst/>
                  <a:uLnTx/>
                  <a:uFillTx/>
                  <a:latin typeface="Bahnschrift SemiLight" panose="020B0502040204020203" pitchFamily="34" charset="0"/>
                </a:rPr>
                <a:t>Grant 2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  <p:sp>
          <p:nvSpPr>
            <p:cNvPr id="32" name="Text Placeholder 8">
              <a:extLst>
                <a:ext uri="{FF2B5EF4-FFF2-40B4-BE49-F238E27FC236}">
                  <a16:creationId xmlns:a16="http://schemas.microsoft.com/office/drawing/2014/main" id="{015DD56F-2647-4E9E-AC38-26E77472CD5A}"/>
                </a:ext>
              </a:extLst>
            </p:cNvPr>
            <p:cNvSpPr txBox="1">
              <a:spLocks/>
            </p:cNvSpPr>
            <p:nvPr/>
          </p:nvSpPr>
          <p:spPr>
            <a:xfrm>
              <a:off x="2145563" y="7489989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bs-Latn-BA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BBBB"/>
                  </a:solidFill>
                  <a:effectLst/>
                  <a:uLnTx/>
                  <a:uFillTx/>
                  <a:latin typeface="Bahnschrift SemiLight" panose="020B0502040204020203" pitchFamily="34" charset="0"/>
                </a:rPr>
                <a:t>Investitor 1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  <p:sp>
          <p:nvSpPr>
            <p:cNvPr id="33" name="Text Placeholder 8">
              <a:extLst>
                <a:ext uri="{FF2B5EF4-FFF2-40B4-BE49-F238E27FC236}">
                  <a16:creationId xmlns:a16="http://schemas.microsoft.com/office/drawing/2014/main" id="{C7EBCCD6-F572-4BA5-AE54-4740E625C675}"/>
                </a:ext>
              </a:extLst>
            </p:cNvPr>
            <p:cNvSpPr txBox="1">
              <a:spLocks/>
            </p:cNvSpPr>
            <p:nvPr/>
          </p:nvSpPr>
          <p:spPr>
            <a:xfrm>
              <a:off x="5041461" y="7467176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bs-Latn-BA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BBBB"/>
                  </a:solidFill>
                  <a:effectLst/>
                  <a:uLnTx/>
                  <a:uFillTx/>
                  <a:latin typeface="Bahnschrift SemiLight" panose="020B0502040204020203" pitchFamily="34" charset="0"/>
                </a:rPr>
                <a:t>.....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  <p:sp>
          <p:nvSpPr>
            <p:cNvPr id="34" name="Text Placeholder 8">
              <a:extLst>
                <a:ext uri="{FF2B5EF4-FFF2-40B4-BE49-F238E27FC236}">
                  <a16:creationId xmlns:a16="http://schemas.microsoft.com/office/drawing/2014/main" id="{340546EC-9E3D-41DE-85C2-296425DD67F9}"/>
                </a:ext>
              </a:extLst>
            </p:cNvPr>
            <p:cNvSpPr txBox="1">
              <a:spLocks/>
            </p:cNvSpPr>
            <p:nvPr/>
          </p:nvSpPr>
          <p:spPr>
            <a:xfrm>
              <a:off x="7740194" y="7481690"/>
              <a:ext cx="1285861" cy="246279"/>
            </a:xfrm>
            <a:prstGeom prst="rect">
              <a:avLst/>
            </a:prstGeom>
          </p:spPr>
          <p:txBody>
            <a:bodyPr vert="horz" lIns="0" tIns="0" rIns="0" bIns="0" rtlCol="0" anchor="t" anchorCtr="0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buFont typeface="Arial" panose="020B0604020202020204" pitchFamily="34" charset="0"/>
                <a:buNone/>
                <a:defRPr sz="1400" b="0" i="1" kern="1200">
                  <a:solidFill>
                    <a:schemeClr val="tx1"/>
                  </a:solidFill>
                  <a:latin typeface="+mn-lt"/>
                  <a:ea typeface="+mn-ea"/>
                  <a:cs typeface="Segoe UI" panose="020B0502040204020203" pitchFamily="34" charset="0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bs-Latn-BA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00BBBB"/>
                  </a:solidFill>
                  <a:effectLst/>
                  <a:uLnTx/>
                  <a:uFillTx/>
                  <a:latin typeface="Bahnschrift SemiLight" panose="020B0502040204020203" pitchFamily="34" charset="0"/>
                </a:rPr>
                <a:t>.....</a:t>
              </a:r>
              <a:endPara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00BBBB"/>
                </a:solidFill>
                <a:effectLst/>
                <a:uLnTx/>
                <a:uFillTx/>
                <a:latin typeface="Bahnschrift SemiLight" panose="020B0502040204020203" pitchFamily="34" charset="0"/>
              </a:endParaRPr>
            </a:p>
          </p:txBody>
        </p:sp>
      </p:grpSp>
      <p:grpSp>
        <p:nvGrpSpPr>
          <p:cNvPr id="28" name="Group 9">
            <a:extLst>
              <a:ext uri="{FF2B5EF4-FFF2-40B4-BE49-F238E27FC236}">
                <a16:creationId xmlns:a16="http://schemas.microsoft.com/office/drawing/2014/main" id="{AADB66BF-9812-445B-92A4-AA8A61F17F5C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35" name="Picture 10">
              <a:extLst>
                <a:ext uri="{FF2B5EF4-FFF2-40B4-BE49-F238E27FC236}">
                  <a16:creationId xmlns:a16="http://schemas.microsoft.com/office/drawing/2014/main" id="{0F7C3E3E-BC16-4AF3-A33B-FCB60BE2A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36" name="Picture 11">
              <a:extLst>
                <a:ext uri="{FF2B5EF4-FFF2-40B4-BE49-F238E27FC236}">
                  <a16:creationId xmlns:a16="http://schemas.microsoft.com/office/drawing/2014/main" id="{12ABA41A-A809-4446-BF8F-7732465C369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5943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D1292390-9859-4258-99EB-5E03B4AF99A6}"/>
              </a:ext>
            </a:extLst>
          </p:cNvPr>
          <p:cNvSpPr/>
          <p:nvPr/>
        </p:nvSpPr>
        <p:spPr>
          <a:xfrm>
            <a:off x="485556" y="432838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" name="TextBox 2"/>
          <p:cNvSpPr txBox="1"/>
          <p:nvPr/>
        </p:nvSpPr>
        <p:spPr>
          <a:xfrm>
            <a:off x="1289661" y="2302173"/>
            <a:ext cx="7086600" cy="8640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488"/>
              </a:lnSpc>
            </a:pPr>
            <a:r>
              <a:rPr lang="bs-Latn-BA" sz="5400" b="1" dirty="0">
                <a:latin typeface="Bahnschrift SemiBold" panose="020B0502040204020203" pitchFamily="34" charset="0"/>
              </a:rPr>
              <a:t>INVESTICIJA</a:t>
            </a:r>
            <a:endParaRPr lang="en-US" sz="5400" b="1" dirty="0">
              <a:latin typeface="Bahnschrift SemiBold" panose="020B050204020402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9D8234-0D24-48E9-8ECB-D3079CEBFC12}"/>
              </a:ext>
            </a:extLst>
          </p:cNvPr>
          <p:cNvSpPr/>
          <p:nvPr/>
        </p:nvSpPr>
        <p:spPr>
          <a:xfrm>
            <a:off x="1676400" y="3931503"/>
            <a:ext cx="7696200" cy="461665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Kolika sredstva su vam potrebna za dalje finansiranje?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861D25-82C6-452A-BFFD-A73B6D5BB6A2}"/>
              </a:ext>
            </a:extLst>
          </p:cNvPr>
          <p:cNvSpPr/>
          <p:nvPr/>
        </p:nvSpPr>
        <p:spPr>
          <a:xfrm>
            <a:off x="1676400" y="7040576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Koliko i kakvu vrstu investitora tražite? </a:t>
            </a:r>
          </a:p>
          <a:p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Kakva očekivanja imate od svojih investitora?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B5F0EF80-8408-445C-B5F2-06553333B511}"/>
              </a:ext>
            </a:extLst>
          </p:cNvPr>
          <p:cNvSpPr txBox="1"/>
          <p:nvPr/>
        </p:nvSpPr>
        <p:spPr>
          <a:xfrm>
            <a:off x="1003663" y="3998604"/>
            <a:ext cx="571996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D698CBAE-0B54-4BA0-8293-259702AD137C}"/>
              </a:ext>
            </a:extLst>
          </p:cNvPr>
          <p:cNvSpPr txBox="1"/>
          <p:nvPr/>
        </p:nvSpPr>
        <p:spPr>
          <a:xfrm>
            <a:off x="1026227" y="7128612"/>
            <a:ext cx="571996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</a:t>
            </a:r>
            <a:r>
              <a:rPr lang="bs-Latn-BA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3</a:t>
            </a:r>
            <a:endParaRPr lang="en-US" sz="22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TextBox 14">
            <a:extLst>
              <a:ext uri="{FF2B5EF4-FFF2-40B4-BE49-F238E27FC236}">
                <a16:creationId xmlns:a16="http://schemas.microsoft.com/office/drawing/2014/main" id="{E3ED39B9-E019-4A58-B782-75D7B2E51F58}"/>
              </a:ext>
            </a:extLst>
          </p:cNvPr>
          <p:cNvSpPr txBox="1"/>
          <p:nvPr/>
        </p:nvSpPr>
        <p:spPr>
          <a:xfrm>
            <a:off x="1026227" y="5191210"/>
            <a:ext cx="571996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</a:t>
            </a:r>
            <a:r>
              <a:rPr lang="bs-Latn-BA" sz="22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2</a:t>
            </a:r>
            <a:endParaRPr lang="en-US" sz="22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D504C54-6627-4ED4-B832-D261F332E35C}"/>
              </a:ext>
            </a:extLst>
          </p:cNvPr>
          <p:cNvSpPr/>
          <p:nvPr/>
        </p:nvSpPr>
        <p:spPr>
          <a:xfrm>
            <a:off x="1676400" y="514350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Za koje naredne korake ćete koristiti investiciju? Važno je prikazati kako će biti korišten investirani novac.</a:t>
            </a:r>
          </a:p>
          <a:p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Koje ćete prekretnice postići s tim novcem? 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F693B553-C483-40C1-9A92-ABB6BB912E3F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7" name="Picture 10">
              <a:extLst>
                <a:ext uri="{FF2B5EF4-FFF2-40B4-BE49-F238E27FC236}">
                  <a16:creationId xmlns:a16="http://schemas.microsoft.com/office/drawing/2014/main" id="{8C1BDC85-C18B-4C24-8B3C-F0D010D089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8" name="Picture 11">
              <a:extLst>
                <a:ext uri="{FF2B5EF4-FFF2-40B4-BE49-F238E27FC236}">
                  <a16:creationId xmlns:a16="http://schemas.microsoft.com/office/drawing/2014/main" id="{D29895B0-932C-4297-9049-528C690ECA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A6769D20-44BE-4844-B838-5E9B0CFE0C3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35" y="3122394"/>
            <a:ext cx="4818266" cy="514349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B900B488-1E30-4288-A3A1-35ABC28B2FA9}"/>
              </a:ext>
            </a:extLst>
          </p:cNvPr>
          <p:cNvSpPr/>
          <p:nvPr/>
        </p:nvSpPr>
        <p:spPr>
          <a:xfrm>
            <a:off x="485555" y="454609"/>
            <a:ext cx="17316887" cy="9377782"/>
          </a:xfrm>
          <a:prstGeom prst="rect">
            <a:avLst/>
          </a:prstGeom>
          <a:solidFill>
            <a:srgbClr val="EFEFEF"/>
          </a:solidFill>
        </p:spPr>
        <p:txBody>
          <a:bodyPr/>
          <a:lstStyle/>
          <a:p>
            <a:endParaRPr lang="bs-Latn-BA" dirty="0">
              <a:latin typeface="Bahnschrift SemiLight" panose="020B0502040204020203" pitchFamily="34" charset="0"/>
            </a:endParaRP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32A65CE4-503F-441A-9237-D9987307E336}"/>
              </a:ext>
            </a:extLst>
          </p:cNvPr>
          <p:cNvSpPr txBox="1"/>
          <p:nvPr/>
        </p:nvSpPr>
        <p:spPr>
          <a:xfrm>
            <a:off x="5549127" y="3497264"/>
            <a:ext cx="7189742" cy="1024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bs-Latn-BA" sz="5400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VAŠ LOGO</a:t>
            </a:r>
          </a:p>
          <a:p>
            <a:pPr algn="ctr">
              <a:lnSpc>
                <a:spcPts val="2520"/>
              </a:lnSpc>
            </a:pPr>
            <a:r>
              <a:rPr lang="bs-Latn-BA" sz="5400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</a:p>
          <a:p>
            <a:pPr algn="ctr">
              <a:lnSpc>
                <a:spcPts val="2520"/>
              </a:lnSpc>
            </a:pPr>
            <a:r>
              <a:rPr lang="bs-Latn-BA" sz="5400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(ako već postoji) </a:t>
            </a:r>
            <a:endParaRPr lang="en-US" sz="5400" dirty="0">
              <a:solidFill>
                <a:schemeClr val="accent5">
                  <a:lumMod val="50000"/>
                </a:schemeClr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AutoShape 5">
            <a:extLst>
              <a:ext uri="{FF2B5EF4-FFF2-40B4-BE49-F238E27FC236}">
                <a16:creationId xmlns:a16="http://schemas.microsoft.com/office/drawing/2014/main" id="{9A7DDDA8-DD31-4223-AF63-D5FDA44689CA}"/>
              </a:ext>
            </a:extLst>
          </p:cNvPr>
          <p:cNvSpPr/>
          <p:nvPr/>
        </p:nvSpPr>
        <p:spPr>
          <a:xfrm>
            <a:off x="8556216" y="5055621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EF8CD898-4F64-4190-BD1A-7270DDAF1488}"/>
              </a:ext>
            </a:extLst>
          </p:cNvPr>
          <p:cNvGrpSpPr/>
          <p:nvPr/>
        </p:nvGrpSpPr>
        <p:grpSpPr>
          <a:xfrm>
            <a:off x="5716492" y="5462360"/>
            <a:ext cx="6855017" cy="2659147"/>
            <a:chOff x="0" y="-47625"/>
            <a:chExt cx="9140022" cy="354552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0A427735-8313-4557-9FA3-8D7AFF162358}"/>
                </a:ext>
              </a:extLst>
            </p:cNvPr>
            <p:cNvSpPr txBox="1"/>
            <p:nvPr/>
          </p:nvSpPr>
          <p:spPr>
            <a:xfrm>
              <a:off x="0" y="579755"/>
              <a:ext cx="9140022" cy="2918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Ime i prezime kontakt  osobe: </a:t>
              </a:r>
              <a:endParaRPr lang="en-US" sz="19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Uloga kontakt osobe:</a:t>
              </a:r>
              <a:endParaRPr lang="en-US" sz="19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E-mail adresa: </a:t>
              </a:r>
            </a:p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Kontakt telefon:</a:t>
              </a:r>
            </a:p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Web stranica (ako postoji):</a:t>
              </a:r>
            </a:p>
            <a:p>
              <a:pPr algn="ctr">
                <a:lnSpc>
                  <a:spcPts val="2850"/>
                </a:lnSpc>
              </a:pPr>
              <a:endParaRPr lang="en-US" sz="19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46803B7E-6474-4262-9D40-F3A6F03F0453}"/>
                </a:ext>
              </a:extLst>
            </p:cNvPr>
            <p:cNvSpPr txBox="1"/>
            <p:nvPr/>
          </p:nvSpPr>
          <p:spPr>
            <a:xfrm>
              <a:off x="0" y="-47625"/>
              <a:ext cx="9140022" cy="4388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50"/>
                </a:lnSpc>
              </a:pPr>
              <a:r>
                <a:rPr lang="bs-Latn-BA" sz="1900" dirty="0">
                  <a:solidFill>
                    <a:schemeClr val="accent5">
                      <a:lumMod val="50000"/>
                    </a:schemeClr>
                  </a:solidFill>
                  <a:latin typeface="Bahnschrift SemiLight" panose="020B0502040204020203" pitchFamily="34" charset="0"/>
                </a:rPr>
                <a:t>Kontakti</a:t>
              </a:r>
              <a:endParaRPr lang="en-US" sz="19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810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3"/>
          <a:srcRect b="55428"/>
          <a:stretch/>
        </p:blipFill>
        <p:spPr>
          <a:xfrm>
            <a:off x="6309035" y="5181601"/>
            <a:ext cx="5669929" cy="51054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1942172"/>
            <a:ext cx="16230600" cy="136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00"/>
              </a:lnSpc>
            </a:pPr>
            <a:r>
              <a:rPr lang="bs-Latn-BA" sz="8800" b="1" dirty="0">
                <a:solidFill>
                  <a:srgbClr val="000000"/>
                </a:solidFill>
                <a:latin typeface="Bahnschrift SemiBold" panose="020B0502040204020203" pitchFamily="34" charset="0"/>
                <a:cs typeface="Myanmar Text" panose="020B0502040204020203" pitchFamily="34" charset="0"/>
              </a:rPr>
              <a:t>NAZIV PITCH PREZENTACIJE</a:t>
            </a:r>
            <a:endParaRPr lang="en-US" sz="8800" b="1" dirty="0">
              <a:solidFill>
                <a:srgbClr val="000000"/>
              </a:solidFill>
              <a:latin typeface="Bahnschrift SemiBold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8618220"/>
            <a:ext cx="4321082" cy="28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bs-Latn-BA" sz="1800" dirty="0">
                <a:solidFill>
                  <a:srgbClr val="000000"/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Naziv </a:t>
            </a:r>
            <a:r>
              <a:rPr lang="bs-Latn-BA" sz="1800" dirty="0" err="1">
                <a:solidFill>
                  <a:srgbClr val="000000"/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startapa</a:t>
            </a:r>
            <a:r>
              <a:rPr lang="bs-Latn-BA" sz="1800" dirty="0">
                <a:solidFill>
                  <a:srgbClr val="000000"/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 </a:t>
            </a:r>
            <a:endParaRPr lang="en-US" sz="1800" dirty="0">
              <a:solidFill>
                <a:srgbClr val="000000"/>
              </a:solidFill>
              <a:latin typeface="Bahnschrift 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20233" y="9225305"/>
            <a:ext cx="4321082" cy="28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520"/>
              </a:lnSpc>
            </a:pPr>
            <a:r>
              <a:rPr lang="bs-Latn-BA" sz="1800" dirty="0">
                <a:solidFill>
                  <a:srgbClr val="000000"/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Datum</a:t>
            </a:r>
            <a:endParaRPr lang="en-US" sz="1800" dirty="0">
              <a:solidFill>
                <a:srgbClr val="000000"/>
              </a:solidFill>
              <a:latin typeface="Bahnschrift 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0" name="AutoShape 10"/>
          <p:cNvSpPr/>
          <p:nvPr/>
        </p:nvSpPr>
        <p:spPr>
          <a:xfrm>
            <a:off x="8556216" y="3485222"/>
            <a:ext cx="1175568" cy="137659"/>
          </a:xfrm>
          <a:prstGeom prst="rect">
            <a:avLst/>
          </a:prstGeom>
          <a:solidFill>
            <a:srgbClr val="000000"/>
          </a:solidFill>
        </p:spPr>
      </p:sp>
      <p:sp>
        <p:nvSpPr>
          <p:cNvPr id="11" name="TextBox 11"/>
          <p:cNvSpPr txBox="1"/>
          <p:nvPr/>
        </p:nvSpPr>
        <p:spPr>
          <a:xfrm>
            <a:off x="6983458" y="7424601"/>
            <a:ext cx="4321082" cy="2880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dirty="0" err="1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Va</a:t>
            </a:r>
            <a:r>
              <a:rPr lang="bs-Latn-BA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š logo</a:t>
            </a:r>
            <a:endParaRPr lang="en-US" sz="1800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2" name="Subtitle 4">
            <a:extLst>
              <a:ext uri="{FF2B5EF4-FFF2-40B4-BE49-F238E27FC236}">
                <a16:creationId xmlns:a16="http://schemas.microsoft.com/office/drawing/2014/main" id="{DB09A644-DB58-4382-A7C0-AAB1E904E514}"/>
              </a:ext>
            </a:extLst>
          </p:cNvPr>
          <p:cNvSpPr txBox="1">
            <a:spLocks/>
          </p:cNvSpPr>
          <p:nvPr/>
        </p:nvSpPr>
        <p:spPr>
          <a:xfrm>
            <a:off x="4571999" y="4065025"/>
            <a:ext cx="9144000" cy="45979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>
                <a:solidFill>
                  <a:schemeClr val="accent5">
                    <a:lumMod val="50000"/>
                  </a:schemeClr>
                </a:solidFill>
                <a:latin typeface="Bahnschrift Light" panose="020B0502040204020203" pitchFamily="34" charset="0"/>
                <a:cs typeface="Myanmar Text" panose="020B0502040204020203" pitchFamily="34" charset="0"/>
              </a:rPr>
              <a:t>Ključna izjava koju želite da slušaoci zapamte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Bahnschrift Light" panose="020B0502040204020203" pitchFamily="34" charset="0"/>
              <a:cs typeface="Myanmar Text" panose="020B0502040204020203" pitchFamily="34" charset="0"/>
            </a:endParaRPr>
          </a:p>
        </p:txBody>
      </p:sp>
      <p:grpSp>
        <p:nvGrpSpPr>
          <p:cNvPr id="13" name="Group 11">
            <a:extLst>
              <a:ext uri="{FF2B5EF4-FFF2-40B4-BE49-F238E27FC236}">
                <a16:creationId xmlns:a16="http://schemas.microsoft.com/office/drawing/2014/main" id="{DD44E8BE-1F8A-46EA-A2E6-31F78034ABC7}"/>
              </a:ext>
            </a:extLst>
          </p:cNvPr>
          <p:cNvGrpSpPr/>
          <p:nvPr/>
        </p:nvGrpSpPr>
        <p:grpSpPr>
          <a:xfrm>
            <a:off x="17115747" y="9179731"/>
            <a:ext cx="268055" cy="350711"/>
            <a:chOff x="0" y="0"/>
            <a:chExt cx="357406" cy="467614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1D3325A6-2C73-4292-B7E1-F7C4109E7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5" name="Picture 13">
              <a:extLst>
                <a:ext uri="{FF2B5EF4-FFF2-40B4-BE49-F238E27FC236}">
                  <a16:creationId xmlns:a16="http://schemas.microsoft.com/office/drawing/2014/main" id="{64843825-96B5-45C1-8C84-4FC1522975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54609"/>
            <a:ext cx="17316887" cy="9377782"/>
          </a:xfrm>
          <a:prstGeom prst="rect">
            <a:avLst/>
          </a:prstGeom>
          <a:solidFill>
            <a:srgbClr val="EFEFEF"/>
          </a:solidFill>
        </p:spPr>
        <p:txBody>
          <a:bodyPr/>
          <a:lstStyle/>
          <a:p>
            <a:endParaRPr lang="bs-Latn-BA" dirty="0">
              <a:latin typeface="Bahnschrift Semi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46687" y="2488389"/>
            <a:ext cx="14726713" cy="1036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hr-HR" sz="7200" b="1" dirty="0">
                <a:latin typeface="Bahnschrift SemiBold" panose="020B0502040204020203" pitchFamily="34" charset="0"/>
                <a:cs typeface="Myanmar Text" panose="020B0502040204020203" pitchFamily="34" charset="0"/>
              </a:rPr>
              <a:t>O NAMA </a:t>
            </a:r>
            <a:endParaRPr lang="en-US" sz="7200" b="1" dirty="0">
              <a:solidFill>
                <a:srgbClr val="000000"/>
              </a:solidFill>
              <a:latin typeface="Bahnschrift SemiBold" panose="020B0502040204020203" pitchFamily="34" charset="0"/>
              <a:cs typeface="Myanmar Text" panose="020B0502040204020203" pitchFamily="34" charset="0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3" name="TextBox 13"/>
          <p:cNvSpPr txBox="1"/>
          <p:nvPr/>
        </p:nvSpPr>
        <p:spPr>
          <a:xfrm>
            <a:off x="1981921" y="4533900"/>
            <a:ext cx="4959544" cy="25135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Prikažite tim koji stoji iza definisane ideje i koji će raditi na njenom ostvarivanju. </a:t>
            </a:r>
          </a:p>
          <a:p>
            <a:pPr>
              <a:lnSpc>
                <a:spcPts val="2800"/>
              </a:lnSpc>
            </a:pPr>
            <a:endParaRPr lang="bs-Latn-BA" sz="24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  <a:cs typeface="Myanmar Text" panose="020B0502040204020203" pitchFamily="34" charset="0"/>
            </a:endParaRPr>
          </a:p>
          <a:p>
            <a:pPr>
              <a:lnSpc>
                <a:spcPts val="2800"/>
              </a:lnSpc>
            </a:pPr>
            <a: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Zašto je baš taj tim sposoban da realizuje ideju?</a:t>
            </a:r>
          </a:p>
          <a:p>
            <a:pPr>
              <a:lnSpc>
                <a:spcPts val="2800"/>
              </a:lnSpc>
            </a:pPr>
            <a:endParaRPr lang="bs-Latn-BA" sz="24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8" name="TextBox 13">
            <a:extLst>
              <a:ext uri="{FF2B5EF4-FFF2-40B4-BE49-F238E27FC236}">
                <a16:creationId xmlns:a16="http://schemas.microsoft.com/office/drawing/2014/main" id="{61C14188-0594-B01A-7945-24CF636A5EDD}"/>
              </a:ext>
            </a:extLst>
          </p:cNvPr>
          <p:cNvSpPr txBox="1"/>
          <p:nvPr/>
        </p:nvSpPr>
        <p:spPr>
          <a:xfrm>
            <a:off x="8866764" y="4473644"/>
            <a:ext cx="5306435" cy="2836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2800"/>
              </a:lnSpc>
            </a:pPr>
            <a:r>
              <a:rPr lang="bs-Latn-BA" sz="2400" dirty="0">
                <a:solidFill>
                  <a:srgbClr val="4BACC6">
                    <a:lumMod val="50000"/>
                  </a:srgbClr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Za investitore je bitno da shvate kompetentnost članova tima, da procijene da li je tim dorastao zadatku koji je pred njima.</a:t>
            </a:r>
          </a:p>
          <a:p>
            <a:pPr lvl="0">
              <a:lnSpc>
                <a:spcPts val="2800"/>
              </a:lnSpc>
            </a:pPr>
            <a:endParaRPr lang="bs-Latn-BA" sz="2400" dirty="0">
              <a:solidFill>
                <a:srgbClr val="4BACC6">
                  <a:lumMod val="50000"/>
                </a:srgbClr>
              </a:solidFill>
              <a:latin typeface="Bahnschrift SemiLight" panose="020B0502040204020203" pitchFamily="34" charset="0"/>
              <a:cs typeface="Myanmar Text" panose="020B0502040204020203" pitchFamily="34" charset="0"/>
            </a:endParaRPr>
          </a:p>
          <a:p>
            <a:pPr lvl="0">
              <a:lnSpc>
                <a:spcPts val="2800"/>
              </a:lnSpc>
            </a:pPr>
            <a:r>
              <a:rPr lang="bs-Latn-BA" sz="2400" dirty="0">
                <a:solidFill>
                  <a:srgbClr val="4BACC6">
                    <a:lumMod val="50000"/>
                  </a:srgbClr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Nabrojte članove tima i prikažite šta su njihova najveća dostignuća.</a:t>
            </a:r>
          </a:p>
          <a:p>
            <a:pPr algn="just"/>
            <a:endParaRPr lang="en-US" sz="2100" dirty="0">
              <a:solidFill>
                <a:srgbClr val="000000"/>
              </a:solidFill>
              <a:latin typeface="Bahnschrift SemiLight" panose="020B0502040204020203" pitchFamily="34" charset="0"/>
              <a:cs typeface="Myanmar Tex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9D3CA43-816C-4322-9CA0-EA80E9DF09D6}"/>
              </a:ext>
            </a:extLst>
          </p:cNvPr>
          <p:cNvSpPr txBox="1"/>
          <p:nvPr/>
        </p:nvSpPr>
        <p:spPr>
          <a:xfrm>
            <a:off x="1284930" y="4516561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01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8AD843-F3C6-467F-A052-61D283C8D1F9}"/>
              </a:ext>
            </a:extLst>
          </p:cNvPr>
          <p:cNvSpPr txBox="1"/>
          <p:nvPr/>
        </p:nvSpPr>
        <p:spPr>
          <a:xfrm>
            <a:off x="8176208" y="4516561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0</a:t>
            </a:r>
            <a:r>
              <a:rPr lang="bs-Latn-BA" sz="2200" b="1" dirty="0">
                <a:solidFill>
                  <a:srgbClr val="000000"/>
                </a:solidFill>
                <a:latin typeface="Bahnschrift SemiLight" panose="020B0502040204020203" pitchFamily="34" charset="0"/>
                <a:cs typeface="Myanmar Text" panose="020B0502040204020203" pitchFamily="34" charset="0"/>
              </a:rPr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utoShape 2">
            <a:extLst>
              <a:ext uri="{FF2B5EF4-FFF2-40B4-BE49-F238E27FC236}">
                <a16:creationId xmlns:a16="http://schemas.microsoft.com/office/drawing/2014/main" id="{DB5665A8-906C-4418-A223-17AF4FBE3DA9}"/>
              </a:ext>
            </a:extLst>
          </p:cNvPr>
          <p:cNvSpPr/>
          <p:nvPr/>
        </p:nvSpPr>
        <p:spPr>
          <a:xfrm>
            <a:off x="485556" y="301068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" name="TextBox 2"/>
          <p:cNvSpPr txBox="1"/>
          <p:nvPr/>
        </p:nvSpPr>
        <p:spPr>
          <a:xfrm>
            <a:off x="5577533" y="1233733"/>
            <a:ext cx="7132935" cy="1052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6600" b="1" dirty="0">
                <a:latin typeface="Bahnschrift SemiBold" panose="020B0502040204020203" pitchFamily="34" charset="0"/>
              </a:rPr>
              <a:t>NAŠ TIM</a:t>
            </a:r>
            <a:r>
              <a:rPr lang="bs-Latn-BA" sz="6600" b="1" dirty="0">
                <a:latin typeface="Bahnschrift SemiBold" panose="020B0502040204020203" pitchFamily="34" charset="0"/>
              </a:rPr>
              <a:t> </a:t>
            </a:r>
            <a:endParaRPr lang="en-US" sz="6600" b="1" dirty="0">
              <a:latin typeface="Bahnschrift SemiBold" panose="020B0502040204020203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227827" y="3201262"/>
            <a:ext cx="2548835" cy="3023914"/>
            <a:chOff x="0" y="0"/>
            <a:chExt cx="2265631" cy="2687923"/>
          </a:xfrm>
        </p:grpSpPr>
        <p:grpSp>
          <p:nvGrpSpPr>
            <p:cNvPr id="4" name="Group 4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3"/>
                <a:stretch>
                  <a:fillRect l="-24906" r="-24906"/>
                </a:stretch>
              </a:blip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80351" y="2400950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165911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84777" y="3201262"/>
            <a:ext cx="2548835" cy="3047262"/>
            <a:chOff x="0" y="0"/>
            <a:chExt cx="2265631" cy="2708677"/>
          </a:xfrm>
        </p:grpSpPr>
        <p:sp>
          <p:nvSpPr>
            <p:cNvPr id="9" name="TextBox 9"/>
            <p:cNvSpPr txBox="1"/>
            <p:nvPr/>
          </p:nvSpPr>
          <p:spPr>
            <a:xfrm>
              <a:off x="80351" y="2421704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grpSp>
          <p:nvGrpSpPr>
            <p:cNvPr id="10" name="Group 10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31966" r="-31966"/>
                </a:stretch>
              </a:blipFill>
            </p:spPr>
          </p:sp>
        </p:grpSp>
        <p:sp>
          <p:nvSpPr>
            <p:cNvPr id="12" name="TextBox 12"/>
            <p:cNvSpPr txBox="1"/>
            <p:nvPr/>
          </p:nvSpPr>
          <p:spPr>
            <a:xfrm>
              <a:off x="0" y="2193253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920727" y="3201262"/>
            <a:ext cx="2548835" cy="3039480"/>
            <a:chOff x="0" y="0"/>
            <a:chExt cx="2265631" cy="2701759"/>
          </a:xfrm>
        </p:grpSpPr>
        <p:sp>
          <p:nvSpPr>
            <p:cNvPr id="14" name="TextBox 14"/>
            <p:cNvSpPr txBox="1"/>
            <p:nvPr/>
          </p:nvSpPr>
          <p:spPr>
            <a:xfrm>
              <a:off x="80351" y="2414786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grpSp>
          <p:nvGrpSpPr>
            <p:cNvPr id="15" name="Group 15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16666" r="-16666"/>
                </a:stretch>
              </a:blipFill>
            </p:spPr>
          </p:sp>
        </p:grpSp>
        <p:sp>
          <p:nvSpPr>
            <p:cNvPr id="17" name="TextBox 17"/>
            <p:cNvSpPr txBox="1"/>
            <p:nvPr/>
          </p:nvSpPr>
          <p:spPr>
            <a:xfrm>
              <a:off x="0" y="2193253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4227827" y="6607222"/>
            <a:ext cx="2548835" cy="3023914"/>
            <a:chOff x="0" y="0"/>
            <a:chExt cx="2265631" cy="2687923"/>
          </a:xfrm>
        </p:grpSpPr>
        <p:grpSp>
          <p:nvGrpSpPr>
            <p:cNvPr id="19" name="Group 19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 l="-71028" r="-32256" b="-35693"/>
                </a:stretch>
              </a:blipFill>
            </p:spPr>
          </p:sp>
        </p:grpSp>
        <p:sp>
          <p:nvSpPr>
            <p:cNvPr id="21" name="TextBox 21"/>
            <p:cNvSpPr txBox="1"/>
            <p:nvPr/>
          </p:nvSpPr>
          <p:spPr>
            <a:xfrm>
              <a:off x="80351" y="2400950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2165911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7484777" y="6607222"/>
            <a:ext cx="2548835" cy="3047262"/>
            <a:chOff x="0" y="0"/>
            <a:chExt cx="2265631" cy="2708677"/>
          </a:xfrm>
        </p:grpSpPr>
        <p:sp>
          <p:nvSpPr>
            <p:cNvPr id="24" name="TextBox 24"/>
            <p:cNvSpPr txBox="1"/>
            <p:nvPr/>
          </p:nvSpPr>
          <p:spPr>
            <a:xfrm>
              <a:off x="80351" y="2421704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grpSp>
          <p:nvGrpSpPr>
            <p:cNvPr id="25" name="Group 25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7"/>
                <a:stretch>
                  <a:fillRect/>
                </a:stretch>
              </a:blipFill>
            </p:spPr>
          </p:sp>
        </p:grpSp>
        <p:sp>
          <p:nvSpPr>
            <p:cNvPr id="27" name="TextBox 27"/>
            <p:cNvSpPr txBox="1"/>
            <p:nvPr/>
          </p:nvSpPr>
          <p:spPr>
            <a:xfrm>
              <a:off x="0" y="2193253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0920727" y="6607222"/>
            <a:ext cx="2548835" cy="3039480"/>
            <a:chOff x="0" y="0"/>
            <a:chExt cx="2265631" cy="2701759"/>
          </a:xfrm>
        </p:grpSpPr>
        <p:sp>
          <p:nvSpPr>
            <p:cNvPr id="29" name="TextBox 29"/>
            <p:cNvSpPr txBox="1"/>
            <p:nvPr/>
          </p:nvSpPr>
          <p:spPr>
            <a:xfrm>
              <a:off x="80351" y="2414786"/>
              <a:ext cx="2104930" cy="2869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835"/>
                </a:lnSpc>
                <a:spcBef>
                  <a:spcPct val="0"/>
                </a:spcBef>
              </a:pPr>
              <a:r>
                <a:rPr lang="en-US" sz="2025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Pozicija</a:t>
              </a:r>
            </a:p>
          </p:txBody>
        </p:sp>
        <p:grpSp>
          <p:nvGrpSpPr>
            <p:cNvPr id="30" name="Group 30"/>
            <p:cNvGrpSpPr>
              <a:grpSpLocks noChangeAspect="1"/>
            </p:cNvGrpSpPr>
            <p:nvPr/>
          </p:nvGrpSpPr>
          <p:grpSpPr>
            <a:xfrm>
              <a:off x="203473" y="0"/>
              <a:ext cx="1858686" cy="1858678"/>
              <a:chOff x="0" y="0"/>
              <a:chExt cx="6350000" cy="6349975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8"/>
                <a:stretch>
                  <a:fillRect l="-46741" r="-3070"/>
                </a:stretch>
              </a:blipFill>
            </p:spPr>
          </p:sp>
        </p:grpSp>
        <p:sp>
          <p:nvSpPr>
            <p:cNvPr id="32" name="TextBox 32"/>
            <p:cNvSpPr txBox="1"/>
            <p:nvPr/>
          </p:nvSpPr>
          <p:spPr>
            <a:xfrm>
              <a:off x="0" y="2193253"/>
              <a:ext cx="2265631" cy="2127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07"/>
                </a:lnSpc>
              </a:pPr>
              <a:r>
                <a:rPr lang="en-US" sz="1593">
                  <a:solidFill>
                    <a:srgbClr val="000000"/>
                  </a:solidFill>
                  <a:latin typeface="Bahnschrift SemiLight" panose="020B0502040204020203" pitchFamily="34" charset="0"/>
                </a:rPr>
                <a:t>IME PREZIME</a:t>
              </a:r>
            </a:p>
          </p:txBody>
        </p:sp>
      </p:grpSp>
      <p:grpSp>
        <p:nvGrpSpPr>
          <p:cNvPr id="35" name="Group 9">
            <a:extLst>
              <a:ext uri="{FF2B5EF4-FFF2-40B4-BE49-F238E27FC236}">
                <a16:creationId xmlns:a16="http://schemas.microsoft.com/office/drawing/2014/main" id="{91A5FB1C-CA40-4400-B8C2-87E065C70B6A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36" name="Picture 10">
              <a:extLst>
                <a:ext uri="{FF2B5EF4-FFF2-40B4-BE49-F238E27FC236}">
                  <a16:creationId xmlns:a16="http://schemas.microsoft.com/office/drawing/2014/main" id="{2ACD735F-AC93-4886-9A8A-20E69A7DF0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37" name="Picture 11">
              <a:extLst>
                <a:ext uri="{FF2B5EF4-FFF2-40B4-BE49-F238E27FC236}">
                  <a16:creationId xmlns:a16="http://schemas.microsoft.com/office/drawing/2014/main" id="{DD56DF05-225A-43D5-9E87-DB45E4B4A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60493" y="281552"/>
            <a:ext cx="17316887" cy="9662547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7" name="TextBox 7"/>
          <p:cNvSpPr txBox="1"/>
          <p:nvPr/>
        </p:nvSpPr>
        <p:spPr>
          <a:xfrm>
            <a:off x="831269" y="4210337"/>
            <a:ext cx="5495279" cy="1020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00"/>
              </a:lnSpc>
            </a:pPr>
            <a:r>
              <a:rPr lang="en-US" sz="5400" b="1" dirty="0">
                <a:latin typeface="Bahnschrift SemiBold" panose="020B0502040204020203" pitchFamily="34" charset="0"/>
              </a:rPr>
              <a:t>PROBLEM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2000" y="5095875"/>
            <a:ext cx="5495279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>
                <a:solidFill>
                  <a:srgbClr val="000000"/>
                </a:solidFill>
                <a:latin typeface="Open Sauce Light"/>
              </a:defRPr>
            </a:lvl1pPr>
          </a:lstStyle>
          <a:p>
            <a:pPr algn="ctr"/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Prikažite šta je problem!</a:t>
            </a:r>
          </a:p>
          <a:p>
            <a:endParaRPr lang="bs-Latn-BA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0376274" y="3945438"/>
            <a:ext cx="4971540" cy="68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>
                <a:solidFill>
                  <a:srgbClr val="000000"/>
                </a:solidFill>
                <a:latin typeface="Open Sauce Light"/>
              </a:defRPr>
            </a:lvl1pPr>
          </a:lstStyle>
          <a:p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Šta je posljedica problema? Opišite šta je zapravo ono što boli kupce!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18937" y="4046606"/>
            <a:ext cx="652554" cy="3274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02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403821" y="2422962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430177" y="5168078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03</a:t>
            </a:r>
          </a:p>
        </p:txBody>
      </p:sp>
      <p:sp>
        <p:nvSpPr>
          <p:cNvPr id="16" name="TextBox 9">
            <a:extLst>
              <a:ext uri="{FF2B5EF4-FFF2-40B4-BE49-F238E27FC236}">
                <a16:creationId xmlns:a16="http://schemas.microsoft.com/office/drawing/2014/main" id="{899D108C-51AB-4F5A-B43C-3DCD2C3250BD}"/>
              </a:ext>
            </a:extLst>
          </p:cNvPr>
          <p:cNvSpPr txBox="1"/>
          <p:nvPr/>
        </p:nvSpPr>
        <p:spPr>
          <a:xfrm>
            <a:off x="10420860" y="5121929"/>
            <a:ext cx="4971540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>
                <a:solidFill>
                  <a:srgbClr val="000000"/>
                </a:solidFill>
                <a:latin typeface="Open Sauce Light"/>
              </a:defRPr>
            </a:lvl1pPr>
          </a:lstStyle>
          <a:p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Koliko ljudi trebaju rješenje ovog problema? Koristite statistiku i stvarne veličine. </a:t>
            </a:r>
          </a:p>
        </p:txBody>
      </p:sp>
      <p:sp>
        <p:nvSpPr>
          <p:cNvPr id="18" name="TextBox 9">
            <a:extLst>
              <a:ext uri="{FF2B5EF4-FFF2-40B4-BE49-F238E27FC236}">
                <a16:creationId xmlns:a16="http://schemas.microsoft.com/office/drawing/2014/main" id="{318C65D0-AA2C-468B-A548-8D29B8E660A3}"/>
              </a:ext>
            </a:extLst>
          </p:cNvPr>
          <p:cNvSpPr txBox="1"/>
          <p:nvPr/>
        </p:nvSpPr>
        <p:spPr>
          <a:xfrm>
            <a:off x="10376274" y="2400300"/>
            <a:ext cx="4971540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lnSpc>
                <a:spcPts val="2800"/>
              </a:lnSpc>
              <a:defRPr sz="2000">
                <a:solidFill>
                  <a:srgbClr val="000000"/>
                </a:solidFill>
                <a:latin typeface="Open Sauce Light"/>
              </a:defRPr>
            </a:lvl1pPr>
          </a:lstStyle>
          <a:p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Koji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korisnički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problem (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tržištu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)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rješava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Vaš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proizvod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?</a:t>
            </a:r>
            <a:endParaRPr lang="bs-Latn-BA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Kako ste ga prepoznali, došli do njega?</a:t>
            </a:r>
          </a:p>
        </p:txBody>
      </p:sp>
      <p:sp>
        <p:nvSpPr>
          <p:cNvPr id="20" name="TextBox 4">
            <a:extLst>
              <a:ext uri="{FF2B5EF4-FFF2-40B4-BE49-F238E27FC236}">
                <a16:creationId xmlns:a16="http://schemas.microsoft.com/office/drawing/2014/main" id="{369883B4-12EB-4844-A836-FB460B5E9559}"/>
              </a:ext>
            </a:extLst>
          </p:cNvPr>
          <p:cNvSpPr txBox="1"/>
          <p:nvPr/>
        </p:nvSpPr>
        <p:spPr>
          <a:xfrm>
            <a:off x="1011283" y="8986739"/>
            <a:ext cx="14336531" cy="68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800"/>
              </a:lnSpc>
            </a:pPr>
            <a:r>
              <a:rPr lang="bs-Latn-BA" sz="2200" i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Razmislite da na </a:t>
            </a:r>
            <a:r>
              <a:rPr lang="bs-Latn-BA" sz="2200" i="1" dirty="0" err="1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slajdu</a:t>
            </a:r>
            <a:r>
              <a:rPr lang="bs-Latn-BA" sz="2200" i="1" dirty="0">
                <a:solidFill>
                  <a:schemeClr val="accent6">
                    <a:lumMod val="75000"/>
                  </a:schemeClr>
                </a:solidFill>
                <a:latin typeface="Bahnschrift SemiLight" panose="020B0502040204020203" pitchFamily="34" charset="0"/>
              </a:rPr>
              <a:t> ne ostavite naslov “PROBLEM”.  On treba da se prikaže kao očigledan i da ga svi uvide i sa njim se slože.</a:t>
            </a:r>
            <a:endParaRPr lang="en-US" sz="2200" i="1" dirty="0">
              <a:solidFill>
                <a:schemeClr val="accent6">
                  <a:lumMod val="75000"/>
                </a:schemeClr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CE5F7B08-B43B-4FAF-8DC9-499C1C447DF8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D059701B-B14F-4B05-B5DB-A2BB975B2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3B919E9F-A42D-420B-8888-E346E24124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85556" y="412501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7" name="TextBox 7"/>
          <p:cNvSpPr txBox="1"/>
          <p:nvPr/>
        </p:nvSpPr>
        <p:spPr>
          <a:xfrm>
            <a:off x="4056224" y="1556191"/>
            <a:ext cx="10175551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hr-HR" sz="5400" b="1" dirty="0">
                <a:latin typeface="Bahnschrift SemiBold" panose="020B0502040204020203" pitchFamily="34" charset="0"/>
              </a:rPr>
              <a:t>RJEŠENJE PROBLEMA </a:t>
            </a:r>
            <a:endParaRPr lang="en-US" sz="32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725857" y="2511761"/>
            <a:ext cx="7162800" cy="1404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Opišite vaše rješenje kroz problem!</a:t>
            </a:r>
          </a:p>
          <a:p>
            <a:pPr algn="ctr"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Rješenje problema ste Vi!</a:t>
            </a:r>
            <a:endParaRPr lang="en-US" sz="2200" i="1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algn="ctr">
              <a:lnSpc>
                <a:spcPts val="2800"/>
              </a:lnSpc>
            </a:pPr>
            <a:endParaRPr lang="bs-Latn-BA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 algn="ctr">
              <a:lnSpc>
                <a:spcPts val="2800"/>
              </a:lnSpc>
            </a:pPr>
            <a:endParaRPr lang="bs-Latn-BA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07574" y="4686300"/>
            <a:ext cx="5196346" cy="1399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Jasno opišite kako Vi rješavate problem kupca na način da ga razumiju oni kojima prezentujete.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  <a:p>
            <a:pPr>
              <a:lnSpc>
                <a:spcPts val="2800"/>
              </a:lnSpc>
            </a:pPr>
            <a:endParaRPr lang="en-US" sz="20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3300669" y="7124700"/>
            <a:ext cx="5170847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Da li ste bolji od drugih i na koji način se razlikujete? </a:t>
            </a:r>
          </a:p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Zašto će kupci izabrati baš vaše rešenje?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580330" y="7159192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580330" y="4773930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grpSp>
        <p:nvGrpSpPr>
          <p:cNvPr id="18" name="Group 9">
            <a:extLst>
              <a:ext uri="{FF2B5EF4-FFF2-40B4-BE49-F238E27FC236}">
                <a16:creationId xmlns:a16="http://schemas.microsoft.com/office/drawing/2014/main" id="{346CD496-2B0A-4289-8359-E758411D1B28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39AF960E-32CB-49E7-8A23-7E1337C1A2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1021904F-D9A2-4120-AB95-DE9F484A64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7" name="TextBox 11">
            <a:extLst>
              <a:ext uri="{FF2B5EF4-FFF2-40B4-BE49-F238E27FC236}">
                <a16:creationId xmlns:a16="http://schemas.microsoft.com/office/drawing/2014/main" id="{FC51DC0B-B551-4E53-BBEF-54082E381729}"/>
              </a:ext>
            </a:extLst>
          </p:cNvPr>
          <p:cNvSpPr txBox="1"/>
          <p:nvPr/>
        </p:nvSpPr>
        <p:spPr>
          <a:xfrm>
            <a:off x="10248250" y="4686300"/>
            <a:ext cx="4426701" cy="7181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br>
              <a:rPr lang="bs-Latn-BA" sz="24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</a:br>
            <a:endParaRPr lang="en-US" sz="24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4E4BF81-8F18-4446-B655-95BA75E33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6279" y="3382783"/>
            <a:ext cx="4551391" cy="6244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47365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331700" y="1306783"/>
            <a:ext cx="5624600" cy="771153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35027" y="3018212"/>
            <a:ext cx="4762500" cy="14362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599"/>
              </a:lnSpc>
            </a:pPr>
            <a:r>
              <a:rPr lang="hr-HR" sz="5400" b="1" dirty="0">
                <a:latin typeface="Bahnschrift SemiBold" panose="020B0502040204020203" pitchFamily="34" charset="0"/>
              </a:rPr>
              <a:t>PROIZVOD/ RJEŠENJE </a:t>
            </a:r>
            <a:endParaRPr lang="en-US" sz="32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153203" y="4753782"/>
            <a:ext cx="4243254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Ovo je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prvi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primjer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slajda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o </a:t>
            </a:r>
            <a:r>
              <a:rPr lang="hr-HR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ašem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proizvodu</a:t>
            </a:r>
            <a:r>
              <a:rPr lang="bs-Latn-BA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/rješenju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 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Preporučujemo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vizuelni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prikaz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vrlo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malo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teksta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naglaskom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jedinstveni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prijedlog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en-US" sz="24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vrijednosti</a:t>
            </a:r>
            <a:r>
              <a:rPr lang="en-US" sz="24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  <a:endParaRPr lang="en-US" sz="2400" i="1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3142731" y="3203913"/>
            <a:ext cx="4426584" cy="686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Naglasite šta je jedinstveno u Vašem rješenju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3131859" y="4413829"/>
            <a:ext cx="4302081" cy="248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NAPOMENA: Nemojte zaboraviti jasno opisati kako pomažete kupcima da riješe  svoju potrebu/problem drugačije od ostalih. </a:t>
            </a:r>
          </a:p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Vama je to možda očigledno, ali druge morate </a:t>
            </a:r>
            <a:r>
              <a:rPr lang="bs-Latn-BA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ubijediti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!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276142" y="3225041"/>
            <a:ext cx="467670" cy="32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276142" y="1508890"/>
            <a:ext cx="467670" cy="32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372496" y="4431643"/>
            <a:ext cx="467670" cy="322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03</a:t>
            </a:r>
          </a:p>
        </p:txBody>
      </p:sp>
      <p:grpSp>
        <p:nvGrpSpPr>
          <p:cNvPr id="17" name="Group 9">
            <a:extLst>
              <a:ext uri="{FF2B5EF4-FFF2-40B4-BE49-F238E27FC236}">
                <a16:creationId xmlns:a16="http://schemas.microsoft.com/office/drawing/2014/main" id="{48FA9A91-8A1C-4845-8329-1D0825886F2D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18" name="Picture 10">
              <a:extLst>
                <a:ext uri="{FF2B5EF4-FFF2-40B4-BE49-F238E27FC236}">
                  <a16:creationId xmlns:a16="http://schemas.microsoft.com/office/drawing/2014/main" id="{2059912F-FBD2-4776-B4F1-FD6140ACA6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19" name="Picture 11">
              <a:extLst>
                <a:ext uri="{FF2B5EF4-FFF2-40B4-BE49-F238E27FC236}">
                  <a16:creationId xmlns:a16="http://schemas.microsoft.com/office/drawing/2014/main" id="{5D8BFB42-D4CE-4249-B989-A4FEF96B60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E1EB0199-DB95-4B77-8D6C-4A4AB618842F}"/>
              </a:ext>
            </a:extLst>
          </p:cNvPr>
          <p:cNvSpPr txBox="1"/>
          <p:nvPr/>
        </p:nvSpPr>
        <p:spPr>
          <a:xfrm>
            <a:off x="13142731" y="1480237"/>
            <a:ext cx="4426585" cy="1741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  <a:spcAft>
                <a:spcPts val="0"/>
              </a:spcAft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Navedite najvažnije karakteristike Vašeg rješenja/proizvoda i kako one rješavaju probleme sa prethodnog </a:t>
            </a:r>
            <a:r>
              <a:rPr lang="bs-Latn-BA" sz="2200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slajda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.</a:t>
            </a:r>
          </a:p>
          <a:p>
            <a:pPr>
              <a:lnSpc>
                <a:spcPts val="2800"/>
              </a:lnSpc>
              <a:spcAft>
                <a:spcPts val="0"/>
              </a:spcAft>
            </a:pPr>
            <a:r>
              <a:rPr lang="bs-Latn-BA" sz="1200" dirty="0">
                <a:effectLst/>
                <a:latin typeface="Bahnschrift SemiLight" panose="020B0502040204020203" pitchFamily="34" charset="0"/>
                <a:ea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">
            <a:extLst>
              <a:ext uri="{FF2B5EF4-FFF2-40B4-BE49-F238E27FC236}">
                <a16:creationId xmlns:a16="http://schemas.microsoft.com/office/drawing/2014/main" id="{C2CDC162-9B92-43F6-8E56-C7F3013D4B13}"/>
              </a:ext>
            </a:extLst>
          </p:cNvPr>
          <p:cNvSpPr/>
          <p:nvPr/>
        </p:nvSpPr>
        <p:spPr>
          <a:xfrm>
            <a:off x="485556" y="473659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" name="TextBox 2"/>
          <p:cNvSpPr txBox="1"/>
          <p:nvPr/>
        </p:nvSpPr>
        <p:spPr>
          <a:xfrm>
            <a:off x="1053916" y="1496224"/>
            <a:ext cx="8090083" cy="7642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832"/>
              </a:lnSpc>
            </a:pPr>
            <a:r>
              <a:rPr lang="en-US" sz="5366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TRŽIŠT</a:t>
            </a:r>
            <a:r>
              <a:rPr lang="bs-Latn-BA" sz="5366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E</a:t>
            </a:r>
            <a:endParaRPr lang="en-US" sz="5366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67778" y="1486826"/>
            <a:ext cx="3864456" cy="4019348"/>
          </a:xfrm>
          <a:prstGeom prst="rect">
            <a:avLst/>
          </a:prstGeom>
        </p:spPr>
        <p:txBody>
          <a:bodyPr lIns="76200" tIns="76200" rIns="76200" bIns="76200" rtlCol="0" anchor="ctr"/>
          <a:lstStyle/>
          <a:p>
            <a:pPr algn="ctr">
              <a:lnSpc>
                <a:spcPts val="2858"/>
              </a:lnSpc>
            </a:pPr>
            <a:endParaRPr sz="2700">
              <a:solidFill>
                <a:schemeClr val="accent6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0" name="TextBox 9">
            <a:extLst>
              <a:ext uri="{FF2B5EF4-FFF2-40B4-BE49-F238E27FC236}">
                <a16:creationId xmlns:a16="http://schemas.microsoft.com/office/drawing/2014/main" id="{4320BC98-6DF8-4556-B73F-DFE0BA335282}"/>
              </a:ext>
            </a:extLst>
          </p:cNvPr>
          <p:cNvSpPr txBox="1"/>
          <p:nvPr/>
        </p:nvSpPr>
        <p:spPr>
          <a:xfrm>
            <a:off x="1103416" y="2451934"/>
            <a:ext cx="9968149" cy="12286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48"/>
              </a:lnSpc>
              <a:spcBef>
                <a:spcPts val="1200"/>
              </a:spcBef>
              <a:spcAft>
                <a:spcPts val="1200"/>
              </a:spcAft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Na ovom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slajdu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trebate da pokažete koliko veliki možete postati.  Prikažite da poznajete tržište! Kakva je struktura i veličina tržišta?</a:t>
            </a:r>
            <a:b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</a:br>
            <a:endParaRPr lang="en-US" sz="2200" i="1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6" name="TextBox 10">
            <a:extLst>
              <a:ext uri="{FF2B5EF4-FFF2-40B4-BE49-F238E27FC236}">
                <a16:creationId xmlns:a16="http://schemas.microsoft.com/office/drawing/2014/main" id="{4C31BE27-6E82-4233-82AE-9080DFAA6329}"/>
              </a:ext>
            </a:extLst>
          </p:cNvPr>
          <p:cNvSpPr txBox="1"/>
          <p:nvPr/>
        </p:nvSpPr>
        <p:spPr>
          <a:xfrm>
            <a:off x="1828710" y="3830073"/>
            <a:ext cx="7924890" cy="24818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Odredite vizuelni i mjerljivi prikaz tržišta:</a:t>
            </a:r>
          </a:p>
          <a:p>
            <a:pPr>
              <a:lnSpc>
                <a:spcPts val="2800"/>
              </a:lnSpc>
            </a:pPr>
            <a:r>
              <a:rPr lang="bs-Latn-BA" sz="2200" b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- </a:t>
            </a:r>
            <a:r>
              <a:rPr lang="bs-Latn-BA" sz="22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T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AM</a:t>
            </a:r>
            <a:r>
              <a:rPr lang="bs-Latn-BA" sz="22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 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(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Total Available Market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) 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– Ukupno moguće tržište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, </a:t>
            </a:r>
            <a:b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</a:b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-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SAM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(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Served Available Market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) 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– dio tržišta koje je  dostupno ili se može opsluživati sa </a:t>
            </a:r>
            <a:r>
              <a:rPr lang="bs-Latn-BA" sz="2200" b="1" u="sng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početnim 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poslovnim modelom </a:t>
            </a:r>
            <a:b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</a:b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- </a:t>
            </a: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Bahnschrift SemiBold" panose="020B0502040204020203" pitchFamily="34" charset="0"/>
              </a:rPr>
              <a:t>SOM</a:t>
            </a: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(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Serviceable Obtainable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Marke</a:t>
            </a:r>
            <a:r>
              <a:rPr lang="hr-HR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t)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/Target </a:t>
            </a:r>
            <a:r>
              <a:rPr lang="bs-Latn-BA" sz="2200" i="1" dirty="0" err="1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market</a:t>
            </a: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 </a:t>
            </a: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– Tržište koje se može iskoristiti, ciljno tržište ili procjena ko će biti kupci proizvoda. 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4AF71C1D-B238-4896-A5C3-E00318ACED4D}"/>
              </a:ext>
            </a:extLst>
          </p:cNvPr>
          <p:cNvSpPr txBox="1"/>
          <p:nvPr/>
        </p:nvSpPr>
        <p:spPr>
          <a:xfrm>
            <a:off x="1103416" y="3872066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01</a:t>
            </a:r>
          </a:p>
        </p:txBody>
      </p:sp>
      <p:graphicFrame>
        <p:nvGraphicFramePr>
          <p:cNvPr id="39" name="Diagram 38">
            <a:extLst>
              <a:ext uri="{FF2B5EF4-FFF2-40B4-BE49-F238E27FC236}">
                <a16:creationId xmlns:a16="http://schemas.microsoft.com/office/drawing/2014/main" id="{8BB92349-705F-4B6F-B1DD-B9952459DB4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3390541"/>
              </p:ext>
            </p:extLst>
          </p:nvPr>
        </p:nvGraphicFramePr>
        <p:xfrm>
          <a:off x="11253160" y="1599375"/>
          <a:ext cx="4596440" cy="4382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Dollar Sign Icon">
            <a:extLst>
              <a:ext uri="{FF2B5EF4-FFF2-40B4-BE49-F238E27FC236}">
                <a16:creationId xmlns:a16="http://schemas.microsoft.com/office/drawing/2014/main" id="{07017CC0-C613-46CE-B691-826FA1DCDD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7266" y="6469651"/>
            <a:ext cx="2330523" cy="23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Dollar Sign Icon">
            <a:extLst>
              <a:ext uri="{FF2B5EF4-FFF2-40B4-BE49-F238E27FC236}">
                <a16:creationId xmlns:a16="http://schemas.microsoft.com/office/drawing/2014/main" id="{8909DF58-FBCA-4D01-8AE4-8A2718E324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7778" y="6470049"/>
            <a:ext cx="2330523" cy="233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9">
            <a:extLst>
              <a:ext uri="{FF2B5EF4-FFF2-40B4-BE49-F238E27FC236}">
                <a16:creationId xmlns:a16="http://schemas.microsoft.com/office/drawing/2014/main" id="{B19D2808-4C91-443D-A29D-54E439A3C0F5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1" name="Picture 10">
              <a:extLst>
                <a:ext uri="{FF2B5EF4-FFF2-40B4-BE49-F238E27FC236}">
                  <a16:creationId xmlns:a16="http://schemas.microsoft.com/office/drawing/2014/main" id="{E72EA664-2C0B-48F3-A38D-3507282F36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2" name="Picture 11">
              <a:extLst>
                <a:ext uri="{FF2B5EF4-FFF2-40B4-BE49-F238E27FC236}">
                  <a16:creationId xmlns:a16="http://schemas.microsoft.com/office/drawing/2014/main" id="{C2339318-4A34-43AC-8ABA-13797CF6A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AutoShape 2">
            <a:extLst>
              <a:ext uri="{FF2B5EF4-FFF2-40B4-BE49-F238E27FC236}">
                <a16:creationId xmlns:a16="http://schemas.microsoft.com/office/drawing/2014/main" id="{C2CDC162-9B92-43F6-8E56-C7F3013D4B13}"/>
              </a:ext>
            </a:extLst>
          </p:cNvPr>
          <p:cNvSpPr/>
          <p:nvPr/>
        </p:nvSpPr>
        <p:spPr>
          <a:xfrm>
            <a:off x="304800" y="576100"/>
            <a:ext cx="17316887" cy="9377782"/>
          </a:xfrm>
          <a:prstGeom prst="rect">
            <a:avLst/>
          </a:prstGeom>
          <a:solidFill>
            <a:srgbClr val="EFEFEF"/>
          </a:solidFill>
        </p:spPr>
      </p:sp>
      <p:sp>
        <p:nvSpPr>
          <p:cNvPr id="2" name="TextBox 2"/>
          <p:cNvSpPr txBox="1"/>
          <p:nvPr/>
        </p:nvSpPr>
        <p:spPr>
          <a:xfrm>
            <a:off x="749117" y="1495883"/>
            <a:ext cx="8746425" cy="7774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573"/>
              </a:lnSpc>
            </a:pPr>
            <a:r>
              <a:rPr lang="bs-Latn-BA" sz="5400" b="1" dirty="0">
                <a:solidFill>
                  <a:srgbClr val="000000"/>
                </a:solidFill>
                <a:latin typeface="Bahnschrift SemiBold" panose="020B0502040204020203" pitchFamily="34" charset="0"/>
              </a:rPr>
              <a:t>KARAKTERISTIKE TRŽIŠTA </a:t>
            </a:r>
            <a:endParaRPr lang="en-US" sz="5400" b="1" dirty="0">
              <a:solidFill>
                <a:srgbClr val="000000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9267778" y="1486826"/>
            <a:ext cx="3864456" cy="4019348"/>
          </a:xfrm>
          <a:prstGeom prst="rect">
            <a:avLst/>
          </a:prstGeom>
        </p:spPr>
        <p:txBody>
          <a:bodyPr lIns="76200" tIns="76200" rIns="76200" bIns="76200" rtlCol="0" anchor="ctr"/>
          <a:lstStyle/>
          <a:p>
            <a:pPr algn="ctr">
              <a:lnSpc>
                <a:spcPts val="2858"/>
              </a:lnSpc>
            </a:pPr>
            <a:endParaRPr sz="2700">
              <a:solidFill>
                <a:schemeClr val="accent6"/>
              </a:solidFill>
              <a:latin typeface="Bahnschrift SemiLight" panose="020B0502040204020203" pitchFamily="34" charset="0"/>
            </a:endParaRPr>
          </a:p>
        </p:txBody>
      </p:sp>
      <p:sp>
        <p:nvSpPr>
          <p:cNvPr id="31" name="TextBox 9">
            <a:extLst>
              <a:ext uri="{FF2B5EF4-FFF2-40B4-BE49-F238E27FC236}">
                <a16:creationId xmlns:a16="http://schemas.microsoft.com/office/drawing/2014/main" id="{75CD53E4-526B-4B58-AC6F-EF5BAE0BDEBE}"/>
              </a:ext>
            </a:extLst>
          </p:cNvPr>
          <p:cNvSpPr txBox="1"/>
          <p:nvPr/>
        </p:nvSpPr>
        <p:spPr>
          <a:xfrm>
            <a:off x="1414607" y="5085454"/>
            <a:ext cx="8280307" cy="14046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Karakteristike tržišta na kojem poslujete/namjeravate poslovati odnose se, ali nisu limitirane na: industrijske trendove, stopu rasta, barijere ulaska, zakonsku regulativu, socioekonomske aspekte tržišta i slično...</a:t>
            </a:r>
            <a:endParaRPr lang="en-US" sz="2000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grpSp>
        <p:nvGrpSpPr>
          <p:cNvPr id="21" name="Group 9">
            <a:extLst>
              <a:ext uri="{FF2B5EF4-FFF2-40B4-BE49-F238E27FC236}">
                <a16:creationId xmlns:a16="http://schemas.microsoft.com/office/drawing/2014/main" id="{21791AC4-9A29-4894-890D-88FDB6CB7C06}"/>
              </a:ext>
            </a:extLst>
          </p:cNvPr>
          <p:cNvGrpSpPr/>
          <p:nvPr/>
        </p:nvGrpSpPr>
        <p:grpSpPr>
          <a:xfrm>
            <a:off x="16991245" y="8907589"/>
            <a:ext cx="268055" cy="350711"/>
            <a:chOff x="0" y="0"/>
            <a:chExt cx="357406" cy="467614"/>
          </a:xfrm>
        </p:grpSpPr>
        <p:pic>
          <p:nvPicPr>
            <p:cNvPr id="22" name="Picture 10">
              <a:extLst>
                <a:ext uri="{FF2B5EF4-FFF2-40B4-BE49-F238E27FC236}">
                  <a16:creationId xmlns:a16="http://schemas.microsoft.com/office/drawing/2014/main" id="{3C9C96F6-05F4-4F54-A4E3-EC7F738F47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40597" y="150806"/>
              <a:ext cx="467614" cy="166003"/>
            </a:xfrm>
            <a:prstGeom prst="rect">
              <a:avLst/>
            </a:prstGeom>
          </p:spPr>
        </p:pic>
        <p:pic>
          <p:nvPicPr>
            <p:cNvPr id="23" name="Picture 11">
              <a:extLst>
                <a:ext uri="{FF2B5EF4-FFF2-40B4-BE49-F238E27FC236}">
                  <a16:creationId xmlns:a16="http://schemas.microsoft.com/office/drawing/2014/main" id="{E14B832D-31CD-481B-B604-A153BA523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150806" y="150806"/>
              <a:ext cx="467614" cy="166003"/>
            </a:xfrm>
            <a:prstGeom prst="rect">
              <a:avLst/>
            </a:prstGeom>
          </p:spPr>
        </p:pic>
      </p:grpSp>
      <p:sp>
        <p:nvSpPr>
          <p:cNvPr id="17" name="TextBox 14">
            <a:extLst>
              <a:ext uri="{FF2B5EF4-FFF2-40B4-BE49-F238E27FC236}">
                <a16:creationId xmlns:a16="http://schemas.microsoft.com/office/drawing/2014/main" id="{89F3092D-44A0-4AF3-9648-3369701D06EB}"/>
              </a:ext>
            </a:extLst>
          </p:cNvPr>
          <p:cNvSpPr txBox="1"/>
          <p:nvPr/>
        </p:nvSpPr>
        <p:spPr>
          <a:xfrm>
            <a:off x="737598" y="5101260"/>
            <a:ext cx="467670" cy="327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0</a:t>
            </a:r>
            <a:r>
              <a:rPr lang="bs-Latn-BA" sz="2200" b="1" dirty="0">
                <a:solidFill>
                  <a:srgbClr val="000000"/>
                </a:solidFill>
                <a:latin typeface="Bahnschrift SemiLight" panose="020B0502040204020203" pitchFamily="34" charset="0"/>
              </a:rPr>
              <a:t>1</a:t>
            </a:r>
            <a:endParaRPr lang="en-US" sz="2200" b="1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A883A7-89A7-4BD7-AC21-826FCD656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8115" y="1408937"/>
            <a:ext cx="5620999" cy="7712108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3DC77FC2-91D5-4E5A-A5BB-320D0E6414D0}"/>
              </a:ext>
            </a:extLst>
          </p:cNvPr>
          <p:cNvSpPr txBox="1"/>
          <p:nvPr/>
        </p:nvSpPr>
        <p:spPr>
          <a:xfrm>
            <a:off x="749117" y="2670319"/>
            <a:ext cx="8945797" cy="1045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bs-Latn-BA" sz="2200" i="1" dirty="0">
                <a:solidFill>
                  <a:schemeClr val="accent5">
                    <a:lumMod val="50000"/>
                  </a:schemeClr>
                </a:solidFill>
                <a:latin typeface="Bahnschrift SemiLight" panose="020B0502040204020203" pitchFamily="34" charset="0"/>
              </a:rPr>
              <a:t>Jedno je imati želju nešto raditi, a drugo je biti siguran da to možeš i implementirati. Ovdje trebate jasno argumentovati da poznajete sve karakteristike tržišta </a:t>
            </a:r>
            <a:endParaRPr lang="en-US" sz="2000" i="1" dirty="0">
              <a:solidFill>
                <a:srgbClr val="000000"/>
              </a:solidFill>
              <a:latin typeface="Bahnschrift Semi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022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EFEF"/>
        </a:solidFill>
      </a:spPr>
      <a:bodyPr/>
      <a:lstStyle/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97A5D33E6D744BB4C9D17245004D9" ma:contentTypeVersion="14" ma:contentTypeDescription="Create a new document." ma:contentTypeScope="" ma:versionID="c5e3bde17dcd7ee440e571e5b8fc5e51">
  <xsd:schema xmlns:xsd="http://www.w3.org/2001/XMLSchema" xmlns:xs="http://www.w3.org/2001/XMLSchema" xmlns:p="http://schemas.microsoft.com/office/2006/metadata/properties" xmlns:ns3="9c111b22-c91b-4090-8c00-25698a484a8c" xmlns:ns4="1a82db6f-7800-4119-a0cb-ca81dd6a65e4" targetNamespace="http://schemas.microsoft.com/office/2006/metadata/properties" ma:root="true" ma:fieldsID="7a43acb60419553c7735d5a2d7048c7b" ns3:_="" ns4:_="">
    <xsd:import namespace="9c111b22-c91b-4090-8c00-25698a484a8c"/>
    <xsd:import namespace="1a82db6f-7800-4119-a0cb-ca81dd6a65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11b22-c91b-4090-8c00-25698a484a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2db6f-7800-4119-a0cb-ca81dd6a65e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sisl xmlns:xsi="http://www.w3.org/2001/XMLSchema-instance" xmlns:xsd="http://www.w3.org/2001/XMLSchema" xmlns="http://www.boldonjames.com/2008/01/sie/internal/label" sislVersion="0" policy="5f91bfb2-a9c1-45d0-8517-08b1f316eb15" origin="userSelected">
  <element uid="c793ab1b-93c1-41a9-a5c4-99e62d3cd9eb" value=""/>
</sisl>
</file>

<file path=customXml/itemProps1.xml><?xml version="1.0" encoding="utf-8"?>
<ds:datastoreItem xmlns:ds="http://schemas.openxmlformats.org/officeDocument/2006/customXml" ds:itemID="{6F8807A5-8B6C-40FB-8B32-6FCF1043A2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111b22-c91b-4090-8c00-25698a484a8c"/>
    <ds:schemaRef ds:uri="1a82db6f-7800-4119-a0cb-ca81dd6a65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C952F8-4B6C-4D6D-B0EC-98D242A9F934}">
  <ds:schemaRefs>
    <ds:schemaRef ds:uri="http://schemas.microsoft.com/office/2006/metadata/properties"/>
    <ds:schemaRef ds:uri="http://purl.org/dc/elements/1.1/"/>
    <ds:schemaRef ds:uri="1a82db6f-7800-4119-a0cb-ca81dd6a65e4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9c111b22-c91b-4090-8c00-25698a484a8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F7A411F-26F9-4D3F-8870-C116D806D70B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8F06CAA-0773-4F30-ABA0-2F7CD08ECCA6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1364</TotalTime>
  <Words>1443</Words>
  <Application>Microsoft Office PowerPoint</Application>
  <PresentationFormat>Custom</PresentationFormat>
  <Paragraphs>259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Bahnschrift SemiBold</vt:lpstr>
      <vt:lpstr>Segoe UI</vt:lpstr>
      <vt:lpstr>Bahnschrift SemiLight</vt:lpstr>
      <vt:lpstr>Myanmar Text</vt:lpstr>
      <vt:lpstr>72 Monospace</vt:lpstr>
      <vt:lpstr>Times New Roman</vt:lpstr>
      <vt:lpstr>Calibri</vt:lpstr>
      <vt:lpstr>Bahnschrift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Kako koristiti ovaj template</dc:title>
  <dc:creator>Selma Prolić</dc:creator>
  <cp:lastModifiedBy>Alisa Hodžić</cp:lastModifiedBy>
  <cp:revision>75</cp:revision>
  <cp:lastPrinted>2022-11-22T15:15:07Z</cp:lastPrinted>
  <dcterms:created xsi:type="dcterms:W3CDTF">2006-08-16T00:00:00Z</dcterms:created>
  <dcterms:modified xsi:type="dcterms:W3CDTF">2022-11-23T14:04:53Z</dcterms:modified>
  <dc:identifier>DAFLdiEez9E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548e8f1a-c29d-4a0b-bd48-08895d6d8b0a</vt:lpwstr>
  </property>
  <property fmtid="{D5CDD505-2E9C-101B-9397-08002B2CF9AE}" pid="3" name="bjSaver">
    <vt:lpwstr>zQceY5UllJYbSmpqSVKtLm5qL76UlTsj</vt:lpwstr>
  </property>
  <property fmtid="{D5CDD505-2E9C-101B-9397-08002B2CF9AE}" pid="4" name="ContentTypeId">
    <vt:lpwstr>0x010100F5997A5D33E6D744BB4C9D17245004D9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policy="5f91bfb2-a9c1-45d0-8517-08b1f316eb15" origin="userSelected" xmlns="http://www.boldonj</vt:lpwstr>
  </property>
  <property fmtid="{D5CDD505-2E9C-101B-9397-08002B2CF9AE}" pid="6" name="bjDocumentLabelXML-0">
    <vt:lpwstr>ames.com/2008/01/sie/internal/label"&gt;&lt;element uid="c793ab1b-93c1-41a9-a5c4-99e62d3cd9eb" value="" /&gt;&lt;/sisl&gt;</vt:lpwstr>
  </property>
  <property fmtid="{D5CDD505-2E9C-101B-9397-08002B2CF9AE}" pid="7" name="bjDocumentSecurityLabel">
    <vt:lpwstr>Ograničeno</vt:lpwstr>
  </property>
</Properties>
</file>